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29" r:id="rId3"/>
    <p:sldId id="330" r:id="rId4"/>
    <p:sldId id="331" r:id="rId5"/>
    <p:sldId id="332" r:id="rId6"/>
    <p:sldId id="333" r:id="rId7"/>
    <p:sldId id="335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15" r:id="rId24"/>
    <p:sldId id="416" r:id="rId25"/>
    <p:sldId id="456" r:id="rId26"/>
    <p:sldId id="457" r:id="rId27"/>
    <p:sldId id="458" r:id="rId28"/>
    <p:sldId id="417" r:id="rId29"/>
    <p:sldId id="461" r:id="rId30"/>
    <p:sldId id="467" r:id="rId31"/>
    <p:sldId id="468" r:id="rId32"/>
    <p:sldId id="469" r:id="rId33"/>
    <p:sldId id="470" r:id="rId34"/>
    <p:sldId id="418" r:id="rId35"/>
    <p:sldId id="423" r:id="rId36"/>
    <p:sldId id="419" r:id="rId37"/>
    <p:sldId id="420" r:id="rId38"/>
    <p:sldId id="479" r:id="rId39"/>
    <p:sldId id="421" r:id="rId40"/>
    <p:sldId id="422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9" r:id="rId49"/>
    <p:sldId id="440" r:id="rId50"/>
    <p:sldId id="441" r:id="rId51"/>
    <p:sldId id="442" r:id="rId52"/>
    <p:sldId id="447" r:id="rId53"/>
    <p:sldId id="443" r:id="rId54"/>
    <p:sldId id="444" r:id="rId55"/>
    <p:sldId id="445" r:id="rId56"/>
    <p:sldId id="446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55" r:id="rId65"/>
    <p:sldId id="462" r:id="rId66"/>
    <p:sldId id="463" r:id="rId67"/>
    <p:sldId id="464" r:id="rId68"/>
    <p:sldId id="465" r:id="rId69"/>
    <p:sldId id="46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DB297147-A0E9-472B-953F-905352E88EDB}">
          <p14:sldIdLst>
            <p14:sldId id="256"/>
          </p14:sldIdLst>
        </p14:section>
        <p14:section name="Реализация файловых систем" id="{94D6519C-A1D1-4CA2-BC9E-5A033A8DEB04}">
          <p14:sldIdLst>
            <p14:sldId id="329"/>
            <p14:sldId id="330"/>
            <p14:sldId id="331"/>
            <p14:sldId id="332"/>
            <p14:sldId id="333"/>
            <p14:sldId id="335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01"/>
            <p14:sldId id="402"/>
            <p14:sldId id="403"/>
            <p14:sldId id="404"/>
            <p14:sldId id="405"/>
            <p14:sldId id="406"/>
            <p14:sldId id="407"/>
            <p14:sldId id="415"/>
            <p14:sldId id="416"/>
            <p14:sldId id="456"/>
            <p14:sldId id="457"/>
            <p14:sldId id="458"/>
            <p14:sldId id="417"/>
            <p14:sldId id="461"/>
            <p14:sldId id="467"/>
            <p14:sldId id="468"/>
            <p14:sldId id="469"/>
            <p14:sldId id="470"/>
            <p14:sldId id="418"/>
            <p14:sldId id="423"/>
            <p14:sldId id="419"/>
            <p14:sldId id="420"/>
            <p14:sldId id="479"/>
            <p14:sldId id="421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9"/>
            <p14:sldId id="440"/>
            <p14:sldId id="441"/>
            <p14:sldId id="442"/>
            <p14:sldId id="44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75143" autoAdjust="0"/>
  </p:normalViewPr>
  <p:slideViewPr>
    <p:cSldViewPr snapToGrid="0" showGuides="1">
      <p:cViewPr varScale="1">
        <p:scale>
          <a:sx n="89" d="100"/>
          <a:sy n="89" d="100"/>
        </p:scale>
        <p:origin x="1496" y="17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0146-8AB6-4B5E-950E-E49A3E51927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3548-F974-4B28-9500-7C27F0838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3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 этого мы рассматривали файловую систему глазами пользователя: имена файлов, каталоги, операции.</a:t>
            </a:r>
          </a:p>
          <a:p>
            <a:r>
              <a:rPr lang="ru-RU" dirty="0"/>
              <a:t>Но под капотом всё работает иначе. Разработчикам систем важно знать, как файлы лежат на диске, что хранится в метаданных, как организовано свободное пространство.</a:t>
            </a:r>
          </a:p>
          <a:p>
            <a:r>
              <a:rPr lang="ru-RU" dirty="0"/>
              <a:t>Эти детали определяют скорость работы, надёжность и возможность восстановления данных. Сейчас мы углубимся во внутреннее устройство — в физическую разметку диска и структуры файловой системы.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Преимущества VFS особенно ярко проявляются там, где нужно смешивать множество различных файловых систем.</a:t>
            </a:r>
          </a:p>
          <a:p>
            <a:r>
              <a:rPr lang="ru-RU" dirty="0"/>
              <a:t>Сетевые ФС — NFS или SMB — интегрируются в дерево точно так же, как локальные.</a:t>
            </a:r>
          </a:p>
          <a:p>
            <a:r>
              <a:rPr lang="ru-RU" dirty="0"/>
              <a:t>Виртуальные ФС — например, </a:t>
            </a:r>
            <a:r>
              <a:rPr lang="ru-RU" dirty="0" err="1"/>
              <a:t>псевдофайловая</a:t>
            </a:r>
            <a:r>
              <a:rPr lang="ru-RU" dirty="0"/>
              <a:t> система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</a:t>
            </a:r>
            <a:r>
              <a:rPr lang="ru-RU" dirty="0"/>
              <a:t> — тоже существуют благодаря VFS.</a:t>
            </a:r>
          </a:p>
          <a:p>
            <a:r>
              <a:rPr lang="ru-RU" dirty="0"/>
              <a:t>Приложение всегда работает через POSIX и не знает, что под ним: ext4, NFS или виртуальная структура ядра.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0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Реальная файловая система должна не просто работать, но работать эффективно: быстро, надёжно и экономно.</a:t>
            </a:r>
          </a:p>
          <a:p>
            <a:r>
              <a:rPr lang="ru-RU" dirty="0"/>
              <a:t>Для этого разработчик ФС должен решить несколько задач — от выбора размера блока до механизмов контроля использования диска пользователями.</a:t>
            </a:r>
          </a:p>
          <a:p>
            <a:r>
              <a:rPr lang="ru-RU" dirty="0"/>
              <a:t>Сегодня мы рассмотрим три ключевых темы: размер блока, управление свободными блоками и дисковые квоты.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только решено хранить файлы фиксированными блоками, возникает вопрос: какой размер блока выбрать?</a:t>
            </a:r>
          </a:p>
          <a:p>
            <a:r>
              <a:rPr lang="ru-RU" dirty="0"/>
              <a:t>Малые блоки дают хорошую плотность хранения — мало потерь на последний неполный блок.</a:t>
            </a:r>
          </a:p>
          <a:p>
            <a:r>
              <a:rPr lang="ru-RU" dirty="0"/>
              <a:t>Но чтение больших файлов разбивается на множество обращений — много </a:t>
            </a:r>
            <a:r>
              <a:rPr lang="ru-RU" dirty="0" err="1"/>
              <a:t>seek</a:t>
            </a:r>
            <a:r>
              <a:rPr lang="ru-RU" dirty="0"/>
              <a:t>, низкая производительность.</a:t>
            </a:r>
          </a:p>
          <a:p>
            <a:r>
              <a:rPr lang="ru-RU" dirty="0"/>
              <a:t>Большие блоки — наоборот: отличная скорость, но большие потери пространства.</a:t>
            </a:r>
          </a:p>
          <a:p>
            <a:endParaRPr lang="ru-RU" dirty="0"/>
          </a:p>
          <a:p>
            <a:r>
              <a:rPr lang="ru-RU" dirty="0"/>
              <a:t>Рассмотрим простой пример — файлы по 4 KB.</a:t>
            </a:r>
          </a:p>
          <a:p>
            <a:r>
              <a:rPr lang="ru-RU" dirty="0"/>
              <a:t>С маленькими блоками мы тратим много операций чтения.</a:t>
            </a:r>
            <a:br>
              <a:rPr lang="ru-RU" dirty="0"/>
            </a:br>
            <a:r>
              <a:rPr lang="ru-RU" dirty="0"/>
              <a:t>С большими блоками теряем дисковое пространство.</a:t>
            </a:r>
          </a:p>
          <a:p>
            <a:r>
              <a:rPr lang="ru-RU" dirty="0"/>
              <a:t>Это классическая дилемма — либо экономим место, либо повышаем производительность.</a:t>
            </a:r>
          </a:p>
          <a:p>
            <a:r>
              <a:rPr lang="ru-RU" dirty="0"/>
              <a:t>Исторически использовали 1–4 KB, но гигантские современные диски позволяют увеличивать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3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Второй метод —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Он невероятно эффективен по памяти: всего один бит на блок.</a:t>
            </a:r>
          </a:p>
          <a:p>
            <a:r>
              <a:rPr lang="ru-RU" dirty="0"/>
              <a:t>Для терабайтного диска — всего 125 KB для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Кроме того, в </a:t>
            </a:r>
            <a:r>
              <a:rPr lang="ru-RU" dirty="0" err="1"/>
              <a:t>bitmap</a:t>
            </a:r>
            <a:r>
              <a:rPr lang="ru-RU" dirty="0"/>
              <a:t> удобно искать подряд идущие свободные блоки, что хорошо для минимизации </a:t>
            </a:r>
            <a:r>
              <a:rPr lang="ru-RU" dirty="0" err="1"/>
              <a:t>seek</a:t>
            </a:r>
            <a:r>
              <a:rPr lang="ru-RU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Второй метод —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Он невероятно эффективен по памяти: всего один бит на блок.</a:t>
            </a:r>
          </a:p>
          <a:p>
            <a:r>
              <a:rPr lang="ru-RU" dirty="0"/>
              <a:t>Для терабайтного диска — всего 125 KB для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Кроме того, в </a:t>
            </a:r>
            <a:r>
              <a:rPr lang="ru-RU" dirty="0" err="1"/>
              <a:t>bitmap</a:t>
            </a:r>
            <a:r>
              <a:rPr lang="ru-RU" dirty="0"/>
              <a:t> удобно искать подряд идущие свободные блоки, что хорошо для минимизации </a:t>
            </a:r>
            <a:r>
              <a:rPr lang="ru-RU" dirty="0" err="1"/>
              <a:t>seek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6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 почти пустой или почти полный, временные файлы могут вызвать бурю лишнего дискового I/O.</a:t>
            </a:r>
          </a:p>
          <a:p>
            <a:r>
              <a:rPr lang="ru-RU" dirty="0"/>
              <a:t>Чтобы этого избежать, хранят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 в памяти примерно наполовину заполненным.</a:t>
            </a:r>
          </a:p>
          <a:p>
            <a:r>
              <a:rPr lang="ru-RU" dirty="0"/>
              <a:t>Тогда создание и удаление временных файлов не вызывает постоянного чтения-записи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blocks</a:t>
            </a:r>
            <a:r>
              <a:rPr lang="ru-RU" dirty="0"/>
              <a:t> на диск.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01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Bitmap</a:t>
            </a:r>
            <a:r>
              <a:rPr lang="ru-RU" dirty="0"/>
              <a:t> тоже можно хранить очень эффективно: достаточно держать в памяти только одну его страницу и подгружать остальные по необходимости.</a:t>
            </a:r>
          </a:p>
          <a:p>
            <a:r>
              <a:rPr lang="ru-RU" dirty="0"/>
              <a:t>Это помогает распределять выделения так, что данные располагаются близко друг к другу, уменьшая перемещения головки.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68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6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многопользовательских системах всегда есть риск, что один пользователь заполнит весь диск — намеренно или случайно.</a:t>
            </a:r>
          </a:p>
          <a:p>
            <a:r>
              <a:rPr lang="ru-RU" dirty="0"/>
              <a:t>Квоты ограничивают количество файлов и объём хранимых данных для каждого пользователя.</a:t>
            </a:r>
          </a:p>
          <a:p>
            <a:r>
              <a:rPr lang="ru-RU" dirty="0"/>
              <a:t>Есть мягкие и жёсткие лимиты. Жёсткие нарушить нельзя никогда.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2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пользователь открывает файл, система определяет владельца и связывает файл с записью квоты.</a:t>
            </a:r>
          </a:p>
          <a:p>
            <a:r>
              <a:rPr lang="ru-RU" dirty="0"/>
              <a:t>Каждое добавление блока проверяет лимиты.</a:t>
            </a:r>
          </a:p>
          <a:p>
            <a:r>
              <a:rPr lang="ru-RU" dirty="0"/>
              <a:t>Soft </a:t>
            </a:r>
            <a:r>
              <a:rPr lang="ru-RU" dirty="0" err="1"/>
              <a:t>limit</a:t>
            </a:r>
            <a:r>
              <a:rPr lang="ru-RU" dirty="0"/>
              <a:t> можно превышать, но при входе пользователь получает предупреждение.</a:t>
            </a:r>
          </a:p>
          <a:p>
            <a:r>
              <a:rPr lang="ru-RU" dirty="0"/>
              <a:t>Если он игнорирует предупреждения достаточно долго, система может запретить вход до очистки места.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37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— типичный пример того, как файловая система размещается внутри раздела.</a:t>
            </a:r>
          </a:p>
          <a:p>
            <a:r>
              <a:rPr lang="ru-RU" dirty="0"/>
              <a:t>В начале находится </a:t>
            </a:r>
            <a:r>
              <a:rPr lang="ru-RU" b="1" dirty="0" err="1"/>
              <a:t>boot</a:t>
            </a:r>
            <a:r>
              <a:rPr lang="ru-RU" b="1" dirty="0"/>
              <a:t> </a:t>
            </a:r>
            <a:r>
              <a:rPr lang="ru-RU" b="1" dirty="0" err="1"/>
              <a:t>block</a:t>
            </a:r>
            <a:r>
              <a:rPr lang="ru-RU" dirty="0"/>
              <a:t> — код, запускающий ОС.</a:t>
            </a:r>
          </a:p>
          <a:p>
            <a:r>
              <a:rPr lang="ru-RU" dirty="0"/>
              <a:t>Затем идёт </a:t>
            </a:r>
            <a:r>
              <a:rPr lang="ru-RU" b="1" dirty="0" err="1"/>
              <a:t>superblock</a:t>
            </a:r>
            <a:r>
              <a:rPr lang="ru-RU" dirty="0"/>
              <a:t> — ключевая структура, описывающая параметры всей файловой системы: число блоков, тип ФС, магическое число.</a:t>
            </a:r>
          </a:p>
          <a:p>
            <a:r>
              <a:rPr lang="ru-RU" dirty="0"/>
              <a:t>Далее хранится информация о свободном пространстве — </a:t>
            </a:r>
            <a:r>
              <a:rPr lang="ru-RU" dirty="0" err="1"/>
              <a:t>bitmap</a:t>
            </a:r>
            <a:r>
              <a:rPr lang="ru-RU" dirty="0"/>
              <a:t> или список свободных блоков.</a:t>
            </a:r>
          </a:p>
          <a:p>
            <a:r>
              <a:rPr lang="ru-RU" dirty="0"/>
              <a:t>Следом идёт массив </a:t>
            </a:r>
            <a:r>
              <a:rPr lang="ru-RU" b="1" dirty="0" err="1"/>
              <a:t>inode</a:t>
            </a:r>
            <a:r>
              <a:rPr lang="ru-RU" dirty="0"/>
              <a:t> — одна запись для каждого файла.</a:t>
            </a:r>
          </a:p>
          <a:p>
            <a:r>
              <a:rPr lang="ru-RU" dirty="0"/>
              <a:t>Затем — корневой каталог, и наконец основная область данных.</a:t>
            </a:r>
          </a:p>
          <a:p>
            <a:r>
              <a:rPr lang="ru-RU" dirty="0"/>
              <a:t>Это общий принцип — конкретные форматы могут отличаться, но логика одинакова.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59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Файловая система — это самое ценное, что хранится на компьютере. Если сгорел сам компьютер — это неприятно, но заменяемо.</a:t>
            </a:r>
            <a:br>
              <a:rPr lang="ru-RU" dirty="0"/>
            </a:br>
            <a:r>
              <a:rPr lang="ru-RU" dirty="0"/>
              <a:t>Если же потеряна файловая система — программы, документы, база клиентов — это зачастую невосполнимо. Поэтому резервное копирование — обязательная часть эксплуатации любого хранилища.</a:t>
            </a:r>
          </a:p>
          <a:p>
            <a:endParaRPr lang="ru-RU" dirty="0"/>
          </a:p>
          <a:p>
            <a:r>
              <a:rPr lang="ru-RU" dirty="0"/>
              <a:t>Бэкапы нужны по двум основным причинам:</a:t>
            </a:r>
          </a:p>
          <a:p>
            <a:pPr marL="228600" indent="-228600">
              <a:buFont typeface="+mj-lt"/>
              <a:buAutoNum type="arabicPeriod"/>
            </a:pPr>
            <a:r>
              <a:rPr lang="ru-RU" b="1" dirty="0"/>
              <a:t>Катастрофы.</a:t>
            </a:r>
            <a:r>
              <a:rPr lang="ru-RU" dirty="0"/>
              <a:t> Случаются редко, но последствия ужасающие: пожар, перепад напряжения, отказ диска.</a:t>
            </a:r>
          </a:p>
          <a:p>
            <a:pPr marL="228600" indent="-228600">
              <a:buFont typeface="+mj-lt"/>
              <a:buAutoNum type="arabicPeriod"/>
            </a:pPr>
            <a:r>
              <a:rPr lang="ru-RU" b="1" dirty="0"/>
              <a:t>Ошибки пользователей.</a:t>
            </a:r>
            <a:r>
              <a:rPr lang="ru-RU" dirty="0"/>
              <a:t> Удалённый файл через неделю вдруг оказался нужным — это гораздо более частый сценарий.</a:t>
            </a:r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r>
              <a:rPr lang="ru-RU" dirty="0"/>
              <a:t>Поэтому организации делают резервные копии ежедневно. Носители бывают разные, но ленты всё ещё используются — они стоят меньше $10 за терабайт. На больших объёмах это существенно.»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78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проблема — нужно ли копировать </a:t>
            </a:r>
            <a:r>
              <a:rPr lang="ru-RU" i="1" dirty="0"/>
              <a:t>всё</a:t>
            </a:r>
            <a:r>
              <a:rPr lang="ru-RU" dirty="0"/>
              <a:t>. Обычно — нет.</a:t>
            </a:r>
            <a:br>
              <a:rPr lang="ru-RU" dirty="0"/>
            </a:br>
            <a:r>
              <a:rPr lang="ru-RU" dirty="0"/>
              <a:t>Например, папка /</a:t>
            </a:r>
            <a:r>
              <a:rPr lang="ru-RU" dirty="0" err="1"/>
              <a:t>dev</a:t>
            </a:r>
            <a:r>
              <a:rPr lang="ru-RU" dirty="0"/>
              <a:t> в UNIX содержит файловые интерфейсы устройств. Попытка их копировать может «заморозить» программу дампа.</a:t>
            </a:r>
          </a:p>
          <a:p>
            <a:r>
              <a:rPr lang="ru-RU" dirty="0"/>
              <a:t>Временные каталоги и исполняемые файлы, которые можно переустановить, тоже обычно исключают.</a:t>
            </a:r>
          </a:p>
          <a:p>
            <a:endParaRPr lang="ru-RU" dirty="0"/>
          </a:p>
          <a:p>
            <a:r>
              <a:rPr lang="ru-RU" dirty="0"/>
              <a:t>Вторая важная идея — </a:t>
            </a:r>
            <a:r>
              <a:rPr lang="ru-RU" b="1" dirty="0"/>
              <a:t>инкрементальные копии</a:t>
            </a:r>
            <a:r>
              <a:rPr lang="ru-RU" dirty="0"/>
              <a:t>. Полный бэкап может занимать часы и терабайты, поэтому часто копируют только изменённые файлы.</a:t>
            </a:r>
          </a:p>
          <a:p>
            <a:r>
              <a:rPr lang="ru-RU" dirty="0"/>
              <a:t>Но тогда усложняется восстановление: нужно применить полный бэкап, а затем цепочку инкрементальных — в правильном порядке.</a:t>
            </a:r>
          </a:p>
          <a:p>
            <a:endParaRPr lang="ru-RU" dirty="0"/>
          </a:p>
          <a:p>
            <a:r>
              <a:rPr lang="ru-RU" dirty="0"/>
              <a:t>Третье — </a:t>
            </a:r>
            <a:r>
              <a:rPr lang="ru-RU" b="1" dirty="0"/>
              <a:t>компрессия</a:t>
            </a:r>
            <a:r>
              <a:rPr lang="ru-RU" dirty="0"/>
              <a:t>. Она экономит место, но проблема в том, что один дефект на ленте может сделать весь сжатый поток нечитаемым.</a:t>
            </a:r>
          </a:p>
          <a:p>
            <a:endParaRPr lang="ru-RU" dirty="0"/>
          </a:p>
          <a:p>
            <a:r>
              <a:rPr lang="ru-RU" dirty="0"/>
              <a:t>Четвёртое — </a:t>
            </a:r>
            <a:r>
              <a:rPr lang="ru-RU" b="1" dirty="0"/>
              <a:t>консистентность</a:t>
            </a:r>
            <a:r>
              <a:rPr lang="ru-RU" dirty="0"/>
              <a:t>. Если файловая система активно меняется во время бэкапа, копия может быть </a:t>
            </a:r>
            <a:r>
              <a:rPr lang="ru-RU" dirty="0" err="1"/>
              <a:t>неконсистентной</a:t>
            </a:r>
            <a:r>
              <a:rPr lang="ru-RU" dirty="0"/>
              <a:t>. Поэтому были придуманы </a:t>
            </a:r>
            <a:r>
              <a:rPr lang="ru-RU" dirty="0" err="1"/>
              <a:t>snapshots</a:t>
            </a:r>
            <a:r>
              <a:rPr lang="ru-RU" dirty="0"/>
              <a:t> — быстрые снимки состояния: мы фиксируем состояние метаданных, и дальше изменения пишутся в новые блоки.</a:t>
            </a:r>
          </a:p>
          <a:p>
            <a:endParaRPr lang="ru-RU" dirty="0"/>
          </a:p>
          <a:p>
            <a:r>
              <a:rPr lang="ru-RU" dirty="0"/>
              <a:t>И наконец — безопасность бэкап-носителей. Украсть ленту из кабинета администратора гораздо проще, чем взломать сеть. И хранить бэкапы надо вне офиса, иначе пожар уничтожит всё.»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62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«Физический дамп — это максимально простой способ: мы просто копируем диск блок за блоком, начиная с нулевого.</a:t>
            </a:r>
          </a:p>
          <a:p>
            <a:r>
              <a:rPr lang="ru-RU" dirty="0"/>
              <a:t>Это почти идеальный код: очень простой, практически без ошибок, и работает на полной скорости диска.</a:t>
            </a:r>
          </a:p>
          <a:p>
            <a:r>
              <a:rPr lang="ru-RU" dirty="0"/>
              <a:t>Но минусы значительные: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нельзя выбрать директории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нельзя сделать инкрементальный бэкап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нельзя восстановить один конкретный файл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нужно учитывать </a:t>
            </a:r>
            <a:r>
              <a:rPr lang="ru-RU" dirty="0" err="1"/>
              <a:t>bad</a:t>
            </a:r>
            <a:r>
              <a:rPr lang="ru-RU" dirty="0"/>
              <a:t> </a:t>
            </a:r>
            <a:r>
              <a:rPr lang="ru-RU" dirty="0" err="1"/>
              <a:t>blocks</a:t>
            </a:r>
            <a:r>
              <a:rPr lang="ru-RU" dirty="0"/>
              <a:t>, иначе программа будет падать при чтении</a:t>
            </a:r>
          </a:p>
          <a:p>
            <a:r>
              <a:rPr lang="ru-RU" dirty="0"/>
              <a:t>Поэтому физический </a:t>
            </a:r>
            <a:r>
              <a:rPr lang="ru-RU" dirty="0" err="1"/>
              <a:t>dump</a:t>
            </a:r>
            <a:r>
              <a:rPr lang="ru-RU" dirty="0"/>
              <a:t> используют редко.»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6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Логический дамп — подход, который используется в UNIX-подобных системах.</a:t>
            </a:r>
            <a:br>
              <a:rPr lang="ru-RU" dirty="0"/>
            </a:br>
            <a:r>
              <a:rPr lang="ru-RU" dirty="0"/>
              <a:t>Он работает с файловой системой логически: обходит дерево каталогов, определяет изменённые файлы, копирует их, а также копирует каталоги, даже если они сами не изменились.</a:t>
            </a:r>
          </a:p>
          <a:p>
            <a:r>
              <a:rPr lang="ru-RU" dirty="0"/>
              <a:t>Почему каталоги тоже нужны?</a:t>
            </a:r>
            <a:br>
              <a:rPr lang="ru-RU" dirty="0"/>
            </a:br>
            <a:r>
              <a:rPr lang="ru-RU" dirty="0"/>
              <a:t>Потому что при восстановлении структуры каталогов мы должны восстановить путь к файлу: нельзя восстановить файл, если каталоги, в которых он лежит, отсутствуют.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7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«UNIX-алгоритм включает четыре фазы.</a:t>
            </a:r>
          </a:p>
          <a:p>
            <a:r>
              <a:rPr lang="ru-RU" b="1" dirty="0"/>
              <a:t>Фаза 1:</a:t>
            </a:r>
            <a:r>
              <a:rPr lang="ru-RU" dirty="0"/>
              <a:t> рекурсивно посещаем дерево и помечаем все изменённые файлы, а также все каталоги.</a:t>
            </a:r>
          </a:p>
          <a:p>
            <a:r>
              <a:rPr lang="ru-RU" b="1" dirty="0"/>
              <a:t>Фаза 2:</a:t>
            </a:r>
            <a:r>
              <a:rPr lang="ru-RU" dirty="0"/>
              <a:t> убираем те каталоги, где нет изменённых элементов.</a:t>
            </a:r>
          </a:p>
          <a:p>
            <a:r>
              <a:rPr lang="ru-RU" b="1" dirty="0"/>
              <a:t>Фаза 3:</a:t>
            </a:r>
            <a:r>
              <a:rPr lang="ru-RU" dirty="0"/>
              <a:t> записываем каталоги в дамп — они идут первыми, чтобы создать «скелет» структуры при восстановлении.</a:t>
            </a:r>
          </a:p>
          <a:p>
            <a:r>
              <a:rPr lang="ru-RU" b="1" dirty="0"/>
              <a:t>Фаза 4:</a:t>
            </a:r>
            <a:r>
              <a:rPr lang="ru-RU" dirty="0"/>
              <a:t> записываем сами изменённые файлы.</a:t>
            </a:r>
          </a:p>
          <a:p>
            <a:r>
              <a:rPr lang="ru-RU" dirty="0"/>
              <a:t>Такой подход позволяет удобно восстанавливать и отдельные файлы, и всю систему.»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4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«Восстановление из логического дампа тоже имеет нюансы.</a:t>
            </a:r>
          </a:p>
          <a:p>
            <a:r>
              <a:rPr lang="ru-RU" b="1" dirty="0"/>
              <a:t>Свободные блоки.</a:t>
            </a:r>
            <a:r>
              <a:rPr lang="ru-RU" dirty="0"/>
              <a:t> Их не сохраняют, поэтому после восстановления система заново строит список свободных блоков: это просто «все блоки минус занятые».</a:t>
            </a:r>
          </a:p>
          <a:p>
            <a:r>
              <a:rPr lang="ru-RU" b="1" dirty="0"/>
              <a:t>Ссылки (</a:t>
            </a:r>
            <a:r>
              <a:rPr lang="ru-RU" b="1" dirty="0" err="1"/>
              <a:t>hard</a:t>
            </a:r>
            <a:r>
              <a:rPr lang="ru-RU" b="1" dirty="0"/>
              <a:t> </a:t>
            </a:r>
            <a:r>
              <a:rPr lang="ru-RU" b="1" dirty="0" err="1"/>
              <a:t>links</a:t>
            </a:r>
            <a:r>
              <a:rPr lang="ru-RU" b="1" dirty="0"/>
              <a:t>).</a:t>
            </a:r>
            <a:r>
              <a:rPr lang="ru-RU" dirty="0"/>
              <a:t> Чтобы файл с несколькими ссылками не был восстановлен несколько раз, система должна отслеживать его </a:t>
            </a:r>
            <a:r>
              <a:rPr lang="ru-RU" dirty="0" err="1"/>
              <a:t>inode</a:t>
            </a:r>
            <a:r>
              <a:rPr lang="ru-RU" dirty="0"/>
              <a:t>.</a:t>
            </a:r>
          </a:p>
          <a:p>
            <a:r>
              <a:rPr lang="ru-RU" b="1" dirty="0" err="1"/>
              <a:t>Sparse</a:t>
            </a:r>
            <a:r>
              <a:rPr lang="ru-RU" b="1" dirty="0"/>
              <a:t>-файлы.</a:t>
            </a:r>
            <a:r>
              <a:rPr lang="ru-RU" dirty="0"/>
              <a:t> Если в файле есть "дырки" — пропуски между блоками — их нельзя восстанавливать как реальные нулевые блоки, иначе файл вырастет до гигантского размера.</a:t>
            </a:r>
          </a:p>
          <a:p>
            <a:r>
              <a:rPr lang="ru-RU" b="1" dirty="0"/>
              <a:t>Специальные файлы и FIFO</a:t>
            </a:r>
            <a:r>
              <a:rPr lang="ru-RU" dirty="0"/>
              <a:t> — копировать нельзя, восстановление должно создавать их заново.</a:t>
            </a:r>
          </a:p>
          <a:p>
            <a:r>
              <a:rPr lang="ru-RU" dirty="0"/>
              <a:t>В итоге логическое резервирование — гибкое, надёжное и даёт удобное восстановление.»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Файловые системы активно кэшируют данные: i-</a:t>
            </a:r>
            <a:r>
              <a:rPr lang="ru-RU" dirty="0" err="1"/>
              <a:t>node’ы</a:t>
            </a:r>
            <a:r>
              <a:rPr lang="ru-RU" dirty="0"/>
              <a:t>, каталоги, битовые карты свободных блоков.</a:t>
            </a:r>
            <a:br>
              <a:rPr lang="ru-RU" dirty="0"/>
            </a:br>
            <a:r>
              <a:rPr lang="ru-RU" dirty="0"/>
              <a:t>Операционная система не пишет изменения немедленно — они копятся в памяти и сбрасываются на диск позже.</a:t>
            </a:r>
          </a:p>
          <a:p>
            <a:r>
              <a:rPr lang="ru-RU" dirty="0"/>
              <a:t>Если происходит авария — например, отключение питания или ядро падает — часть обновлений оказывается не записанной. Это может привести к тому, что структура файловой системы станет </a:t>
            </a:r>
            <a:r>
              <a:rPr lang="ru-RU" i="1" dirty="0"/>
              <a:t>несогласованной</a:t>
            </a:r>
            <a:r>
              <a:rPr lang="ru-RU" dirty="0"/>
              <a:t>: в каталогах упоминаются файлы, которых не существует; блоки помечены как свободные, но фактически заняты; или наоборот — заняты, но ни один файл на них не ссылается.</a:t>
            </a:r>
          </a:p>
          <a:p>
            <a:r>
              <a:rPr lang="ru-RU" dirty="0"/>
              <a:t>Особенно опасно, когда повреждены i-</a:t>
            </a:r>
            <a:r>
              <a:rPr lang="ru-RU" dirty="0" err="1"/>
              <a:t>node</a:t>
            </a:r>
            <a:r>
              <a:rPr lang="ru-RU" dirty="0"/>
              <a:t> блоки или каталог — то есть критические структуры, управляющие всей ФС.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50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восстановления согласованности почти все ОС имеют специальные утилиты.</a:t>
            </a:r>
          </a:p>
          <a:p>
            <a:r>
              <a:rPr lang="ru-RU" dirty="0"/>
              <a:t>В UNIX/Linux это знаменитая команда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fsck</a:t>
            </a:r>
            <a:r>
              <a:rPr lang="ru-RU" dirty="0"/>
              <a:t> — </a:t>
            </a:r>
            <a:r>
              <a:rPr lang="ru-RU" dirty="0" err="1"/>
              <a:t>file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check</a:t>
            </a:r>
            <a:r>
              <a:rPr lang="ru-RU" dirty="0"/>
              <a:t>. Она проверяет целостность каждого раздела независимо. В Windows используются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chkdsk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sfc</a:t>
            </a:r>
            <a:r>
              <a:rPr lang="ru-RU" dirty="0"/>
              <a:t>, но принцип примерно один: анализировать структуру ФС и устранять обнаруженные несоответствия.</a:t>
            </a:r>
          </a:p>
          <a:p>
            <a:r>
              <a:rPr lang="ru-RU" dirty="0"/>
              <a:t>При этом </a:t>
            </a:r>
            <a:r>
              <a:rPr lang="ru-RU" dirty="0" err="1"/>
              <a:t>журналируемые</a:t>
            </a:r>
            <a:r>
              <a:rPr lang="ru-RU" dirty="0"/>
              <a:t> файловые системы, такие как ext4, NTFS, </a:t>
            </a:r>
            <a:r>
              <a:rPr lang="ru-RU" dirty="0" err="1"/>
              <a:t>ReiserFS</a:t>
            </a:r>
            <a:r>
              <a:rPr lang="ru-RU" dirty="0"/>
              <a:t>, обладают встроенными механизмами восстановления: после сбоя они «доигрывают» журнал и сами исправляют большинство ошибок без запуска отдельного проверяющего инструмента.»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75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проверке блоков </a:t>
            </a:r>
            <a:r>
              <a:rPr lang="ru-RU" dirty="0" err="1"/>
              <a:t>fsck</a:t>
            </a:r>
            <a:r>
              <a:rPr lang="ru-RU" dirty="0"/>
              <a:t> создаёт две таблицы, где каждому блоку диска соответствует счётчик: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Сколько раз он встречается в файлах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Сколько раз он встречается в списке свободных блоков</a:t>
            </a:r>
          </a:p>
          <a:p>
            <a:r>
              <a:rPr lang="ru-RU" dirty="0"/>
              <a:t>Алгоритм обходит </a:t>
            </a:r>
            <a:r>
              <a:rPr lang="ru-RU" i="1" dirty="0"/>
              <a:t>все i-</a:t>
            </a:r>
            <a:r>
              <a:rPr lang="ru-RU" i="1" dirty="0" err="1"/>
              <a:t>node’ы</a:t>
            </a:r>
            <a:r>
              <a:rPr lang="ru-RU" dirty="0"/>
              <a:t> (чтение производится через </a:t>
            </a:r>
            <a:r>
              <a:rPr lang="ru-RU" dirty="0" err="1"/>
              <a:t>raw</a:t>
            </a:r>
            <a:r>
              <a:rPr lang="ru-RU" dirty="0"/>
              <a:t> </a:t>
            </a:r>
            <a:r>
              <a:rPr lang="ru-RU" dirty="0" err="1"/>
              <a:t>access</a:t>
            </a:r>
            <a:r>
              <a:rPr lang="ru-RU" dirty="0"/>
              <a:t>, минуя ФС), извлекает адреса блоков и увеличивает счётчики. Затем анализируется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 или </a:t>
            </a:r>
            <a:r>
              <a:rPr lang="ru-RU" dirty="0" err="1"/>
              <a:t>bitmap</a:t>
            </a:r>
            <a:r>
              <a:rPr lang="ru-RU" dirty="0"/>
              <a:t>, и тоже обновляются счётчики.</a:t>
            </a:r>
          </a:p>
          <a:p>
            <a:r>
              <a:rPr lang="ru-RU" dirty="0"/>
              <a:t>В идеале каждый блок должен появиться либо среди занятых, либо среди свободных — но ровно один раз. Сбой может привести к трём типичным ошибкам.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6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43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старых ПК загрузка выполнялась через BIOS и MBR.</a:t>
            </a:r>
          </a:p>
          <a:p>
            <a:r>
              <a:rPr lang="ru-RU" dirty="0"/>
              <a:t>В секторе 0 диска находился </a:t>
            </a:r>
            <a:r>
              <a:rPr lang="ru-RU" b="1" dirty="0"/>
              <a:t>MBR</a:t>
            </a:r>
            <a:r>
              <a:rPr lang="ru-RU" dirty="0"/>
              <a:t> — небольшой кусочек кода и таблица разделов.</a:t>
            </a:r>
          </a:p>
          <a:p>
            <a:r>
              <a:rPr lang="ru-RU" dirty="0"/>
              <a:t>BIOS загружал MBR, MBR искал активный раздел и запускал его загрузочный блок.</a:t>
            </a:r>
          </a:p>
          <a:p>
            <a:r>
              <a:rPr lang="ru-RU" dirty="0"/>
              <a:t>Этот механизм существовал десятилетиями, но имеет серьёзные ограничения:</a:t>
            </a:r>
            <a:br>
              <a:rPr lang="ru-RU" dirty="0"/>
            </a:br>
            <a:r>
              <a:rPr lang="ru-RU" dirty="0"/>
              <a:t>— не поддерживает большие диски</a:t>
            </a:r>
            <a:br>
              <a:rPr lang="ru-RU" dirty="0"/>
            </a:br>
            <a:r>
              <a:rPr lang="ru-RU" dirty="0"/>
              <a:t>— зависит от архитектуры</a:t>
            </a:r>
            <a:br>
              <a:rPr lang="ru-RU" dirty="0"/>
            </a:br>
            <a:r>
              <a:rPr lang="ru-RU" dirty="0"/>
              <a:t>— работает медленно и небезопасно.</a:t>
            </a:r>
          </a:p>
          <a:p>
            <a:r>
              <a:rPr lang="ru-RU" dirty="0"/>
              <a:t>Именно поэтому появилась более современная система загрузки — UEFI.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4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Первый случай — блок </a:t>
            </a:r>
            <a:r>
              <a:rPr lang="ru-RU" i="1" dirty="0"/>
              <a:t>не значится</a:t>
            </a:r>
            <a:r>
              <a:rPr lang="ru-RU" dirty="0"/>
              <a:t> ни среди занятых, ни среди свободных. Это потерянное пространство. Самое простое решение — вернуть его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.</a:t>
            </a:r>
          </a:p>
          <a:p>
            <a:r>
              <a:rPr lang="ru-RU" dirty="0"/>
              <a:t>Второй случай — блок дважды отмечен как свободный. Такая ситуация возможна, если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 — список, а не битовая карта. Исправление простое — перестроить список свободных блоков.</a:t>
            </a:r>
          </a:p>
          <a:p>
            <a:r>
              <a:rPr lang="ru-RU" dirty="0"/>
              <a:t>Третий и самый опасный случай — один блок включён в два разных файла. Если любой из этих файлов удалить, блок попадёт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, и позже его могут перезаписать другие файлы. Поэтому </a:t>
            </a:r>
            <a:r>
              <a:rPr lang="ru-RU" dirty="0" err="1"/>
              <a:t>fsck</a:t>
            </a:r>
            <a:r>
              <a:rPr lang="ru-RU" dirty="0"/>
              <a:t> создаёт копию блока и корректирует один из файлов.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1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этап — проверка согласованности каталогов. Для каждого i-</a:t>
            </a:r>
            <a:r>
              <a:rPr lang="ru-RU" dirty="0" err="1"/>
              <a:t>node</a:t>
            </a:r>
            <a:r>
              <a:rPr lang="ru-RU" dirty="0"/>
              <a:t> </a:t>
            </a:r>
            <a:r>
              <a:rPr lang="ru-RU" dirty="0" err="1"/>
              <a:t>fsck</a:t>
            </a:r>
            <a:r>
              <a:rPr lang="ru-RU" dirty="0"/>
              <a:t> считает, в скольких каталогах он встречается. Затем проверяет его внутренний атрибут —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.</a:t>
            </a:r>
          </a:p>
          <a:p>
            <a:r>
              <a:rPr lang="ru-RU" dirty="0"/>
              <a:t>Есть два варианта ошибок: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больше реального количества ссылок. Эта ошибка просто приводит к тому, что файл никогда не удалится полностью, и место на диске будет утекать. Исправляется уменьшением счётчика.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меньше числа ссылок. Это куда опаснее: если удалить один </a:t>
            </a:r>
            <a:r>
              <a:rPr lang="ru-RU" dirty="0" err="1"/>
              <a:t>каталогную</a:t>
            </a:r>
            <a:r>
              <a:rPr lang="ru-RU" dirty="0"/>
              <a:t> ссылку,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станет 0, и система освободит блоки, даже если файл всё ещё используется другим каталогом.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87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Дополнительно проверяются: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корректность формата каталогов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допустимость i-</a:t>
            </a:r>
            <a:r>
              <a:rPr lang="ru-RU" dirty="0" err="1"/>
              <a:t>node</a:t>
            </a:r>
            <a:r>
              <a:rPr lang="ru-RU" dirty="0"/>
              <a:t> номеров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подозрительные права доступа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слишком большие каталоги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SUID </a:t>
            </a:r>
            <a:r>
              <a:rPr lang="ru-RU" dirty="0" err="1"/>
              <a:t>root</a:t>
            </a:r>
            <a:r>
              <a:rPr lang="ru-RU" dirty="0"/>
              <a:t> файлы в пользовательских каталогах — потенциальный риск безопасности</a:t>
            </a:r>
          </a:p>
          <a:p>
            <a:r>
              <a:rPr lang="ru-RU" dirty="0"/>
              <a:t>Также проверяется корректность специальных файлов: </a:t>
            </a:r>
            <a:r>
              <a:rPr lang="ru-RU" dirty="0" err="1"/>
              <a:t>pipes</a:t>
            </a:r>
            <a:r>
              <a:rPr lang="ru-RU" dirty="0"/>
              <a:t>, </a:t>
            </a:r>
            <a:r>
              <a:rPr lang="ru-RU" dirty="0" err="1"/>
              <a:t>device</a:t>
            </a:r>
            <a:r>
              <a:rPr lang="ru-RU" dirty="0"/>
              <a:t> </a:t>
            </a:r>
            <a:r>
              <a:rPr lang="ru-RU" dirty="0" err="1"/>
              <a:t>nodes</a:t>
            </a:r>
            <a:r>
              <a:rPr lang="ru-RU" dirty="0"/>
              <a:t>, </a:t>
            </a:r>
            <a:r>
              <a:rPr lang="ru-RU" dirty="0" err="1"/>
              <a:t>sockets</a:t>
            </a:r>
            <a:r>
              <a:rPr lang="ru-RU" dirty="0"/>
              <a:t>. Они не должны восстанавливаться как обычные файлы.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6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что насчёт ошибок пользователя?</a:t>
            </a:r>
            <a:br>
              <a:rPr lang="ru-RU" dirty="0"/>
            </a:br>
            <a:r>
              <a:rPr lang="ru-RU" dirty="0"/>
              <a:t>UNIX здесь строг — если пользователь ошибся с шаблоном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ru-RU" dirty="0"/>
              <a:t>, ничего восстановить нельзя, если заранее не настроены </a:t>
            </a:r>
            <a:r>
              <a:rPr lang="ru-RU" dirty="0" err="1"/>
              <a:t>snapshot’ы</a:t>
            </a:r>
            <a:r>
              <a:rPr lang="ru-RU" dirty="0"/>
              <a:t> или </a:t>
            </a:r>
            <a:r>
              <a:rPr lang="ru-RU" dirty="0" err="1"/>
              <a:t>backup</a:t>
            </a:r>
            <a:r>
              <a:rPr lang="ru-RU" dirty="0"/>
              <a:t>.</a:t>
            </a:r>
          </a:p>
          <a:p>
            <a:r>
              <a:rPr lang="ru-RU" dirty="0"/>
              <a:t>Windows действует мягче: удалённые файлы перемещаются в </a:t>
            </a:r>
            <a:r>
              <a:rPr lang="ru-RU" dirty="0" err="1"/>
              <a:t>Recycle</a:t>
            </a:r>
            <a:r>
              <a:rPr lang="ru-RU" dirty="0"/>
              <a:t> </a:t>
            </a:r>
            <a:r>
              <a:rPr lang="ru-RU" dirty="0" err="1"/>
              <a:t>Bin</a:t>
            </a:r>
            <a:r>
              <a:rPr lang="ru-RU" dirty="0"/>
              <a:t>. Их легко вернуть. Но стоит понимать: корзина защищает от случайного удаления, но не от неверного шаблона или скрипта, который удаляет слишком много.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17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Главная причина всех оптимизаций в файловых системах — огромная разница в скорости между памятью и диском.</a:t>
            </a:r>
            <a:br>
              <a:rPr lang="ru-RU" dirty="0"/>
            </a:br>
            <a:r>
              <a:rPr lang="ru-RU" dirty="0"/>
              <a:t>Память — 10 наносекунд, SSD — десятки микросекунд, а магнитный диск добавляет ещё миллисекунды на перемещение головки и ожидание сектора.</a:t>
            </a:r>
            <a:br>
              <a:rPr lang="ru-RU" dirty="0"/>
            </a:br>
            <a:r>
              <a:rPr lang="ru-RU" dirty="0"/>
              <a:t>Это разница в </a:t>
            </a:r>
            <a:r>
              <a:rPr lang="ru-RU" i="1" dirty="0"/>
              <a:t>миллионы раз</a:t>
            </a:r>
            <a:r>
              <a:rPr lang="ru-RU" dirty="0"/>
              <a:t>, и файловая система должна всеми способами уменьшать количество обращений к диску.</a:t>
            </a:r>
            <a:br>
              <a:rPr lang="ru-RU" dirty="0"/>
            </a:br>
            <a:r>
              <a:rPr lang="ru-RU" dirty="0"/>
              <a:t>Отсюда — кэширование, опережающее чтение, группировка блоков и многие другие методы.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01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Кэширование — главный способ ускорения работы дисковой подсистемы.</a:t>
            </a:r>
            <a:br>
              <a:rPr lang="ru-RU" dirty="0"/>
            </a:br>
            <a:r>
              <a:rPr lang="ru-RU" dirty="0"/>
              <a:t>При каждом чтении система сначала проверяет, есть ли нужный блок в кэше. Если да — диск не участвует. Если нет — блок загружается в память и остаётся там для последующих операций.</a:t>
            </a:r>
          </a:p>
          <a:p>
            <a:r>
              <a:rPr lang="ru-RU" dirty="0"/>
              <a:t>Блоки организованы в хеш-таблицу, чтобы быстро проверять наличие. При заполнении кэша используется политика вытеснения — часто LRU.</a:t>
            </a:r>
          </a:p>
          <a:p>
            <a:r>
              <a:rPr lang="ru-RU" dirty="0"/>
              <a:t>Однако — парадокс — в файловых системах </a:t>
            </a:r>
            <a:r>
              <a:rPr lang="ru-RU" i="1" dirty="0"/>
              <a:t>точный LRU вреден</a:t>
            </a:r>
            <a:r>
              <a:rPr lang="ru-RU" dirty="0"/>
              <a:t>. Почему?</a:t>
            </a:r>
            <a:br>
              <a:rPr lang="ru-RU" dirty="0"/>
            </a:br>
            <a:r>
              <a:rPr lang="ru-RU" dirty="0"/>
              <a:t>Потому что критические структуры, такие как i-</a:t>
            </a:r>
            <a:r>
              <a:rPr lang="ru-RU" dirty="0" err="1"/>
              <a:t>node</a:t>
            </a:r>
            <a:r>
              <a:rPr lang="ru-RU" dirty="0"/>
              <a:t> блоки, могут слишком долго «жить» в кэше без записи на диск. Если произойдёт сбой — файл может быть потерян или повреждён.</a:t>
            </a:r>
          </a:p>
          <a:p>
            <a:r>
              <a:rPr lang="ru-RU" dirty="0"/>
              <a:t>Поэтому блоки делятся на категории: одни ставятся в конец списка (если могут понадобиться снова), другие — в начало, чтобы как можно скорее освободить место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8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Консистентность файловой системы важнее скорости.</a:t>
            </a:r>
            <a:br>
              <a:rPr lang="ru-RU" dirty="0"/>
            </a:br>
            <a:r>
              <a:rPr lang="ru-RU" dirty="0"/>
              <a:t>Поэтому если изменяется критический блок — структура каталогов, i-</a:t>
            </a:r>
            <a:r>
              <a:rPr lang="ru-RU" dirty="0" err="1"/>
              <a:t>node</a:t>
            </a:r>
            <a:r>
              <a:rPr lang="ru-RU" dirty="0"/>
              <a:t>, битовая карта свободного пространства — такие блоки должны быть записаны на диск немедленно. Это напрямую снижает риск повреждения структуры ФС.</a:t>
            </a:r>
          </a:p>
          <a:p>
            <a:r>
              <a:rPr lang="ru-RU" dirty="0"/>
              <a:t>Обычные данные, например текст файла, можно отложить, но и здесь есть ограничения — иначе пользователь может потерять целый день работы, если кэш ещё не сбросился на диск.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36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UNIX изменённые блоки периодически сбрасываются командой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Фоновая служба делает это каждые 30 секунд — это компромисс между скоростью и надёжностью.</a:t>
            </a:r>
          </a:p>
          <a:p>
            <a:r>
              <a:rPr lang="ru-RU" dirty="0"/>
              <a:t>Первоначальные версии Windows/MS-DOS применяли </a:t>
            </a:r>
            <a:r>
              <a:rPr lang="ru-RU" dirty="0" err="1"/>
              <a:t>write-through</a:t>
            </a:r>
            <a:r>
              <a:rPr lang="ru-RU" dirty="0"/>
              <a:t>: каждый байт записывался на диск немедленно. Это делалось потому, что данные лежали на съёмных носителях, и неожиданное извлечение дискеты нельзя было предусмотреть.</a:t>
            </a:r>
          </a:p>
          <a:p>
            <a:r>
              <a:rPr lang="ru-RU" dirty="0"/>
              <a:t>Сейчас Windows использует кэширование, но NTFS компенсирует риски журналированием — критические данные фиксируются в журнале перед записью.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8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Раньше существовали два разных кэша: </a:t>
            </a:r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работал с «дисковыми блоками»,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— с «страницами памяти». Но данные зачастую были одни и те же, просто хранились дважды.</a:t>
            </a:r>
          </a:p>
          <a:p>
            <a:r>
              <a:rPr lang="ru-RU" dirty="0"/>
              <a:t>Современные ОС объединяют оба механизма: страницы файла, загруженные по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mmap</a:t>
            </a:r>
            <a:r>
              <a:rPr lang="ru-RU" dirty="0"/>
              <a:t>, и блоки, загруженные по </a:t>
            </a:r>
            <a:r>
              <a:rPr lang="ru-RU" dirty="0" err="1"/>
              <a:t>read</a:t>
            </a:r>
            <a:r>
              <a:rPr lang="ru-RU" dirty="0"/>
              <a:t>, фактически лежат в одной и той же области памяти. Это увеличивает эффективность использования памяти и сокращает копирования.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8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Опережающее чтение даёт огромный выигрыш в случае последовательного чтения. Если мы прочитали блок k, то, скорее всего, следующим будет k+1. ОС запрашивает следующий блок заранее — к моменту обращения он уже находится в кэше.</a:t>
            </a:r>
          </a:p>
          <a:p>
            <a:r>
              <a:rPr lang="ru-RU" dirty="0"/>
              <a:t>Если программа начинает выполнять </a:t>
            </a:r>
            <a:r>
              <a:rPr lang="ru-RU" dirty="0" err="1"/>
              <a:t>seek</a:t>
            </a:r>
            <a:r>
              <a:rPr lang="ru-RU" dirty="0"/>
              <a:t> — значит доступ случайный, и читать вперёд бесполезно. Файловая система динамически переключается между этими режимами.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UEFI — это современная замена BIOS, решающая множество проблем MBR: ограниченный размер дисков, низкая скорость, зависимость от архитектуры.</a:t>
            </a:r>
          </a:p>
          <a:p>
            <a:r>
              <a:rPr lang="ru-RU" dirty="0"/>
              <a:t>В режиме UEFI используется структура GPT — таблица разделов нового поколения. Она хранится в двух местах: в начале и в конце диска, что повышает надёжность.</a:t>
            </a:r>
          </a:p>
          <a:p>
            <a:r>
              <a:rPr lang="ru-RU" dirty="0"/>
              <a:t>UEFI гораздо умнее BIOS:</a:t>
            </a:r>
            <a:br>
              <a:rPr lang="ru-RU" dirty="0"/>
            </a:br>
            <a:r>
              <a:rPr lang="ru-RU" dirty="0"/>
              <a:t>— умеет читать файловые системы (как минимум FAT);</a:t>
            </a:r>
            <a:br>
              <a:rPr lang="ru-RU" dirty="0"/>
            </a:br>
            <a:r>
              <a:rPr lang="ru-RU" dirty="0"/>
              <a:t>— понимает структуру каталогов;</a:t>
            </a:r>
            <a:br>
              <a:rPr lang="ru-RU" dirty="0"/>
            </a:br>
            <a:r>
              <a:rPr lang="ru-RU" dirty="0"/>
              <a:t>— запускает программы в формате PE, как Windows;</a:t>
            </a:r>
            <a:br>
              <a:rPr lang="ru-RU" dirty="0"/>
            </a:br>
            <a:r>
              <a:rPr lang="ru-RU" dirty="0"/>
              <a:t>— хранит загрузчики в специальном разделе ESP.</a:t>
            </a:r>
          </a:p>
          <a:p>
            <a:r>
              <a:rPr lang="ru-RU" dirty="0"/>
              <a:t>По сути, UEFI — это мини-операционная система, встроенная в компьютер.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6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магнитных дисков скорость определяется временем перемещения головки. Поэтому файловые системы стараются размещать последовательные блоки рядом друг с другом.</a:t>
            </a:r>
          </a:p>
          <a:p>
            <a:r>
              <a:rPr lang="ru-RU" dirty="0"/>
              <a:t>BSD FFS впервые ввёл </a:t>
            </a:r>
            <a:r>
              <a:rPr lang="ru-RU" dirty="0" err="1"/>
              <a:t>cylinder</a:t>
            </a:r>
            <a:r>
              <a:rPr lang="ru-RU" dirty="0"/>
              <a:t> </a:t>
            </a:r>
            <a:r>
              <a:rPr lang="ru-RU" dirty="0" err="1"/>
              <a:t>groups</a:t>
            </a:r>
            <a:r>
              <a:rPr lang="ru-RU" dirty="0"/>
              <a:t>: каждая группа имеет свои i-</a:t>
            </a:r>
            <a:r>
              <a:rPr lang="ru-RU" dirty="0" err="1"/>
              <a:t>node</a:t>
            </a:r>
            <a:r>
              <a:rPr lang="ru-RU" dirty="0"/>
              <a:t>, </a:t>
            </a:r>
            <a:r>
              <a:rPr lang="ru-RU" dirty="0" err="1"/>
              <a:t>bitmap</a:t>
            </a:r>
            <a:r>
              <a:rPr lang="ru-RU" dirty="0"/>
              <a:t> и блоки данных. Это уменьшает среднее расстояние между i-</a:t>
            </a:r>
            <a:r>
              <a:rPr lang="ru-RU" dirty="0" err="1"/>
              <a:t>node</a:t>
            </a:r>
            <a:r>
              <a:rPr lang="ru-RU" dirty="0"/>
              <a:t> и данными и снижает количество </a:t>
            </a:r>
            <a:r>
              <a:rPr lang="ru-RU" dirty="0" err="1"/>
              <a:t>seek’ов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0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Windows работа с несколькими файловыми системами построена по принципу полного разделения.</a:t>
            </a:r>
          </a:p>
          <a:p>
            <a:r>
              <a:rPr lang="ru-RU" dirty="0"/>
              <a:t>Каждый тип файловой системы — NTFS, FAT32, </a:t>
            </a:r>
            <a:r>
              <a:rPr lang="ru-RU" dirty="0" err="1"/>
              <a:t>exFAT</a:t>
            </a:r>
            <a:r>
              <a:rPr lang="ru-RU" dirty="0"/>
              <a:t> — размещается на отдельном логическом диске, который получает собственную букву: C:, D:, E:.</a:t>
            </a:r>
          </a:p>
          <a:p>
            <a:r>
              <a:rPr lang="ru-RU" dirty="0"/>
              <a:t>Приложения обязаны указывать, с каким именно диском они работают.</a:t>
            </a:r>
          </a:p>
          <a:p>
            <a:r>
              <a:rPr lang="ru-RU" dirty="0"/>
              <a:t>Системе не требуется объединять разные файловые системы в единую структуру — Windows просто держит их раздельно.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UNIX и Linux делают принципиально иначе.</a:t>
            </a:r>
            <a:br>
              <a:rPr lang="ru-RU" dirty="0"/>
            </a:br>
            <a:r>
              <a:rPr lang="ru-RU" dirty="0"/>
              <a:t>Все файловые системы — даже разных типов — объединяются в единое дерево каталогов.</a:t>
            </a:r>
          </a:p>
          <a:p>
            <a:r>
              <a:rPr lang="ru-RU" dirty="0"/>
              <a:t>Корень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dirty="0"/>
              <a:t> может быть ext4,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ru-RU" dirty="0"/>
              <a:t> — ext3,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ru-RU" dirty="0"/>
              <a:t> — </a:t>
            </a:r>
            <a:r>
              <a:rPr lang="ru-RU" dirty="0" err="1"/>
              <a:t>ReiserFS</a:t>
            </a:r>
            <a:r>
              <a:rPr lang="ru-RU" dirty="0"/>
              <a:t>, флешка на F2FS может быть временно смонтирована в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mnt</a:t>
            </a:r>
            <a:r>
              <a:rPr lang="ru-RU" dirty="0"/>
              <a:t>.</a:t>
            </a:r>
          </a:p>
          <a:p>
            <a:r>
              <a:rPr lang="ru-RU" dirty="0"/>
              <a:t>Однако пользователю это невидимо: он видит лишь одну иерархию каталогов.</a:t>
            </a:r>
          </a:p>
          <a:p>
            <a:r>
              <a:rPr lang="ru-RU" dirty="0"/>
              <a:t>Все различия между типами файловых систем скрываются внутри VFS.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Windows путь всегда начинается с буквенного обозначения.</a:t>
            </a:r>
          </a:p>
          <a:p>
            <a:r>
              <a:rPr lang="ru-RU" dirty="0"/>
              <a:t>Это сразу говорит системе, к какой файловой системе нужно обращаться.</a:t>
            </a:r>
          </a:p>
          <a:p>
            <a:r>
              <a:rPr lang="ru-RU" dirty="0"/>
              <a:t>После этого Windows вызывает драйвер NTFS, FAT или иной.</a:t>
            </a:r>
          </a:p>
          <a:p>
            <a:r>
              <a:rPr lang="ru-RU" dirty="0"/>
              <a:t>Важно: Windows не пытается объединить разные файловые системы — она просто даёт им разные диски.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UNIX/Linux путь всегда абсолютен и всегда принадлежит общей иерархии.</a:t>
            </a:r>
          </a:p>
          <a:p>
            <a:r>
              <a:rPr lang="ru-RU" dirty="0"/>
              <a:t>VFS разбирает путь:</a:t>
            </a:r>
            <a:br>
              <a:rPr lang="ru-RU" dirty="0"/>
            </a:br>
            <a:r>
              <a:rPr lang="ru-RU" dirty="0"/>
              <a:t>– проверяет, где находятся точки монтирования;</a:t>
            </a:r>
            <a:br>
              <a:rPr lang="ru-RU" dirty="0"/>
            </a:br>
            <a:r>
              <a:rPr lang="ru-RU" dirty="0"/>
              <a:t>– выбирает правильную файловую систему;</a:t>
            </a:r>
            <a:br>
              <a:rPr lang="ru-RU" dirty="0"/>
            </a:br>
            <a:r>
              <a:rPr lang="ru-RU" dirty="0"/>
              <a:t>– вызывает нужные функции этой файловой системы через таблицу методов.</a:t>
            </a:r>
          </a:p>
          <a:p>
            <a:r>
              <a:rPr lang="ru-RU" dirty="0"/>
              <a:t>Благодаря этому приложения не замечают, что данные хранятся на разных ФС.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сравнить подходы, разница видна невооружённым глазом.</a:t>
            </a:r>
          </a:p>
          <a:p>
            <a:r>
              <a:rPr lang="ru-RU" dirty="0"/>
              <a:t>Windows использует буквенные диски и не пытается объединить разные файловые системы — она лишь переключает драйверы по первой букве пути.</a:t>
            </a:r>
          </a:p>
          <a:p>
            <a:r>
              <a:rPr lang="ru-RU" dirty="0"/>
              <a:t>UNIX/Linux создаёт единое дерево каталогов, внутри которого каждая файловая система занимает свою точку монтирования.</a:t>
            </a:r>
          </a:p>
          <a:p>
            <a:r>
              <a:rPr lang="ru-RU" dirty="0"/>
              <a:t>VFS полностью скрывает различия между файловыми системами, обеспечивая единую POSIX-семантику.</a:t>
            </a:r>
          </a:p>
          <a:p>
            <a:r>
              <a:rPr lang="ru-RU" dirty="0"/>
              <a:t>Это делает UNIX-подобные системы более гибкими для серверов, виртуализации, сетевых файловых систем и разработки новых типов ФС.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020B-C7D2-2FAC-91A0-5C8B50189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B3ED-9BCD-3397-E963-FE6314B7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132E-94E0-B30C-09B0-2E8AC434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61D43-AC26-DB6B-D707-9FBDFFC1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4F8E8-E822-0BC7-400B-FD2FA63D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C9C4-B4BA-4DA8-B7CC-695820F4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5F878-4143-DB0D-9CCD-0E5239FE4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C1BF3-E81C-7619-0F27-DA95921D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FE882-C968-4592-95C6-EB211722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FCDF-81F0-38E5-1C48-7EDCA803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3ECB0-D789-24ED-AD7D-E2400774F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0EB49-D8CE-DBF6-6372-B5F5282F5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9536-B30F-02CC-F5F3-C962FA07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EC74-CE7B-9468-4AA8-F8BBF94B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83024-2605-AE5D-7AE4-9BB7E701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91A4-5BF5-E90A-350F-5D5AE2C4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83E6-9324-7422-8910-F484399C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3AF69-6051-A92E-B3EC-8007BF7D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B06E6-436C-69A2-C346-EAB28B17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D7AE-B7B1-5E4F-87F5-C3BBC06C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00E7-38F8-ED7B-43A2-044B6BB2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BB879-E022-B168-3D86-41227E59D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DC91-E3D6-94A8-8C31-EB21565C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10C20-892E-1379-DE1A-17EEC1A8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D1985-2029-9F68-2C6C-6A36903B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7A80-BF2C-A904-F2F4-AFDDEF24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2C64-00C1-0E04-E4D8-D1E447F39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D6A15-B660-251C-2B3F-8E1CC0673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A0DF5-FE6D-1DF7-585C-680EDE6E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941C9-8A67-CCB3-82AA-1035DA30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427D-DBED-0D0D-5432-1CF78924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E10B-84BB-CB6A-1A37-7032AE5E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991F-24EA-A9C5-D754-0A8B863E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275A-D3FF-AE5C-830C-F69808182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5EFE0-6098-1964-FA03-627479406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F5153-C873-F51D-E4D3-3503E705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594A8-7EEB-DA07-B27E-60184AE1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76B4D-AC05-0D50-596E-6CBFED45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05C0C-3F89-E616-BC4F-DACBEB14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1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91F4-A401-123A-A9CC-FB65CA0F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00E8-CF17-2248-8185-9F923F12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47E8E-15D2-5B28-04F8-A092881E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C5B4E-32E1-E6E8-9F81-BD35C8F4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6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3664A-C103-76C1-5974-F3D8009A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B6D61-DAF3-E65B-B2C0-52E9E9C8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8CE12-DFFB-F8CE-BE00-EC1EE0E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2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DBBF-B095-0B55-D419-C5325FA7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C7C8-E584-F21D-30FE-37DA34E6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80B0F-E3BA-9E36-FE6F-A799B2AC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BD0F5-3230-7876-132B-589F7ABC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397F6-13BE-DAA0-9541-E8259E9A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87B76-A972-C908-2884-4C99004F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8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AA4A-CCC4-BBDF-B71D-05FB2C09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D07F8-9F4E-955B-FEFD-E738A5549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F18AE-5625-A2BA-CCAB-A44F7F537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731F7-B0EE-73A8-FA1F-4B5313C9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C2C36-1B81-C57D-6674-69A81B5D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78C6-5F61-C182-819F-EB4B65FC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0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9CAA5-ABCC-3D1D-55DB-ADB2DDD8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EF9AE-2B97-3C6E-3EB0-258951D82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497C7-C8D5-C870-5C2D-44A2C6F2E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C64EA-184C-4C83-8202-F93067E264FA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239EB-0F68-091F-F82B-7DDA0249F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2D456-6DFD-D76B-25D7-9933EB8D1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1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F566-3310-2689-76D0-332DBDEE2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D7AC3-90FC-6C13-8B7B-14640FF7DF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15. Файловые системы. Часть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2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1B97-C335-9249-6484-9CC78BF1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F3FC-0DD6-D80D-57E8-0F8D0210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07A8A-9410-BF1E-0B15-39896B83C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7988"/>
            <a:ext cx="12227379" cy="56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35C1-6595-A3EF-A0CA-ABD7559D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A843-AAFB-DD9A-34AE-23D33A8DB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C78A-B91E-A0F9-E3DD-F2F075B5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649"/>
            <a:ext cx="12052112" cy="59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A8F5-CA81-BC56-E024-A7C57FEE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F93-14F0-5656-25F7-9BBD9478C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9F3C-D9C6-9209-9BAE-B97400A5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0012"/>
            <a:ext cx="11515725" cy="65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6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2355-FB19-BA52-691B-B5927F80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7405-0A53-D34E-B41D-294955E5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62D16-973C-A966-D30F-FA1EAC38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8" y="0"/>
            <a:ext cx="12330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A816-7F21-8971-C9E4-E3C14354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D77D-F336-F6BE-7407-C8CCC1CE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6A47E-8A8C-0CBE-26F1-6719B3F4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614"/>
            <a:ext cx="12214948" cy="61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B77B-34A0-D2AA-D98E-F93B99AF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C97F-5001-E516-9B12-6FAED157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5A06E-43E0-F8E4-B7EF-E31213B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180"/>
            <a:ext cx="12168494" cy="44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A45554-1C98-E5F0-298D-01B98C92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vs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C4BA-A27A-FEB3-7BD5-0DCF5806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87589-6704-AAFF-199B-45A4E999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«Каждая ФС – отдельный диск»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2BE4E-63E2-E6B0-6405-9C3F248F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NTFS, FAT32, </a:t>
            </a:r>
            <a:r>
              <a:rPr lang="ru-RU" dirty="0" err="1"/>
              <a:t>exFAT</a:t>
            </a:r>
            <a:r>
              <a:rPr lang="ru-RU" dirty="0"/>
              <a:t> и др. существуют раздельно</a:t>
            </a:r>
          </a:p>
          <a:p>
            <a:r>
              <a:rPr lang="ru-RU" dirty="0"/>
              <a:t>Каждая файловая система имеет букву диска: </a:t>
            </a:r>
            <a:r>
              <a:rPr lang="ru-RU" b="1" dirty="0"/>
              <a:t>C:, D:, E:</a:t>
            </a:r>
            <a:endParaRPr lang="ru-RU" dirty="0"/>
          </a:p>
          <a:p>
            <a:r>
              <a:rPr lang="ru-RU" dirty="0"/>
              <a:t>Нет единого дерева каталогов</a:t>
            </a:r>
          </a:p>
          <a:p>
            <a:r>
              <a:rPr lang="ru-RU" dirty="0"/>
              <a:t>Приложения явно указывают диск</a:t>
            </a:r>
          </a:p>
          <a:p>
            <a:r>
              <a:rPr lang="ru-RU" dirty="0"/>
              <a:t>Минимальная интеграция между файловыми системами</a:t>
            </a:r>
          </a:p>
        </p:txBody>
      </p:sp>
    </p:spTree>
    <p:extLst>
      <p:ext uri="{BB962C8B-B14F-4D97-AF65-F5344CB8AC3E}">
        <p14:creationId xmlns:p14="http://schemas.microsoft.com/office/powerpoint/2010/main" val="128954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BBA3-C16D-7E78-99D3-C9CB690F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Unix/Linux – </a:t>
            </a:r>
            <a:r>
              <a:rPr lang="ru-RU" dirty="0"/>
              <a:t>единое дерево каталогов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8D18-BC10-04A1-5F3B-1BE24E3CB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файловые системы монтируются в одно дерево</a:t>
            </a:r>
          </a:p>
          <a:p>
            <a:r>
              <a:rPr lang="ru-RU" dirty="0"/>
              <a:t>Пример:</a:t>
            </a:r>
          </a:p>
          <a:p>
            <a:pPr lvl="1"/>
            <a:r>
              <a:rPr lang="ru-RU" dirty="0"/>
              <a:t>/ — ext4</a:t>
            </a:r>
          </a:p>
          <a:p>
            <a:pPr lvl="1"/>
            <a:r>
              <a:rPr lang="ru-RU" dirty="0"/>
              <a:t>/</a:t>
            </a:r>
            <a:r>
              <a:rPr lang="ru-RU" dirty="0" err="1"/>
              <a:t>usr</a:t>
            </a:r>
            <a:r>
              <a:rPr lang="ru-RU" dirty="0"/>
              <a:t> — ext3</a:t>
            </a:r>
          </a:p>
          <a:p>
            <a:pPr lvl="1"/>
            <a:r>
              <a:rPr lang="ru-RU" dirty="0"/>
              <a:t>/</a:t>
            </a:r>
            <a:r>
              <a:rPr lang="ru-RU" dirty="0" err="1"/>
              <a:t>home</a:t>
            </a:r>
            <a:r>
              <a:rPr lang="ru-RU" dirty="0"/>
              <a:t> — </a:t>
            </a:r>
            <a:r>
              <a:rPr lang="ru-RU" dirty="0" err="1"/>
              <a:t>ReiserFS</a:t>
            </a:r>
            <a:endParaRPr lang="ru-RU" dirty="0"/>
          </a:p>
          <a:p>
            <a:pPr lvl="1"/>
            <a:r>
              <a:rPr lang="ru-RU" dirty="0"/>
              <a:t>/</a:t>
            </a:r>
            <a:r>
              <a:rPr lang="ru-RU" dirty="0" err="1"/>
              <a:t>mnt</a:t>
            </a:r>
            <a:r>
              <a:rPr lang="ru-RU" dirty="0"/>
              <a:t> — F2FS</a:t>
            </a:r>
          </a:p>
          <a:p>
            <a:r>
              <a:rPr lang="ru-RU" dirty="0"/>
              <a:t>Пользователь видит </a:t>
            </a:r>
            <a:r>
              <a:rPr lang="ru-RU" b="1" dirty="0"/>
              <a:t>единую</a:t>
            </a:r>
            <a:r>
              <a:rPr lang="ru-RU" dirty="0"/>
              <a:t> файловую систему</a:t>
            </a:r>
          </a:p>
          <a:p>
            <a:r>
              <a:rPr lang="ru-RU" dirty="0"/>
              <a:t>Типы ФС скрыты за VFS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45A5-CA00-9F03-BF9E-43E79382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/>
              <a:t>Windows </a:t>
            </a:r>
            <a:r>
              <a:rPr lang="ru-RU" dirty="0"/>
              <a:t>выбирает файловую систему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43B08-8E59-C5AB-346E-A1AD921B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указывает путь вида D:\data\file.txt</a:t>
            </a:r>
          </a:p>
          <a:p>
            <a:r>
              <a:rPr lang="ru-RU" dirty="0"/>
              <a:t>Драйвер ядра смотрит на букву диска и узнаёт тип ФС</a:t>
            </a:r>
          </a:p>
          <a:p>
            <a:r>
              <a:rPr lang="ru-RU" dirty="0"/>
              <a:t>Запрос направляется в соответствующий драйвер (NTFS, FAT, </a:t>
            </a:r>
            <a:r>
              <a:rPr lang="ru-RU" dirty="0" err="1"/>
              <a:t>exFAT</a:t>
            </a:r>
            <a:r>
              <a:rPr lang="ru-RU" dirty="0"/>
              <a:t>)</a:t>
            </a:r>
          </a:p>
          <a:p>
            <a:r>
              <a:rPr lang="ru-RU" dirty="0"/>
              <a:t>Нет абстракции объединения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7153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FB212-5FB5-5D5B-79D1-DBE94AF6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Файловые системы с точки зрения реализации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D8A9F-BB46-5C3D-7418-4C59C5FE4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9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CC29-D57B-90FA-AFF0-9BDCB314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/>
              <a:t>Unix/Linux</a:t>
            </a:r>
            <a:r>
              <a:rPr lang="ru-RU" dirty="0"/>
              <a:t> выбирает файловую систему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92B87-C79A-E16F-8186-101DD3C25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вызывает </a:t>
            </a:r>
            <a:r>
              <a:rPr lang="ru-RU" dirty="0" err="1"/>
              <a:t>open</a:t>
            </a:r>
            <a:r>
              <a:rPr lang="ru-RU" dirty="0"/>
              <a:t>("/</a:t>
            </a:r>
            <a:r>
              <a:rPr lang="ru-RU" dirty="0" err="1"/>
              <a:t>usr</a:t>
            </a:r>
            <a:r>
              <a:rPr lang="ru-RU" dirty="0"/>
              <a:t>/</a:t>
            </a:r>
            <a:r>
              <a:rPr lang="ru-RU" dirty="0" err="1"/>
              <a:t>bin</a:t>
            </a:r>
            <a:r>
              <a:rPr lang="ru-RU" dirty="0"/>
              <a:t>/</a:t>
            </a:r>
            <a:r>
              <a:rPr lang="ru-RU" dirty="0" err="1"/>
              <a:t>bash</a:t>
            </a:r>
            <a:r>
              <a:rPr lang="ru-RU" dirty="0"/>
              <a:t>")</a:t>
            </a:r>
          </a:p>
          <a:p>
            <a:r>
              <a:rPr lang="ru-RU" dirty="0"/>
              <a:t>VFS разбирает путь</a:t>
            </a:r>
          </a:p>
          <a:p>
            <a:r>
              <a:rPr lang="ru-RU" dirty="0"/>
              <a:t>Определяет точку монтирования (/, /</a:t>
            </a:r>
            <a:r>
              <a:rPr lang="ru-RU" dirty="0" err="1"/>
              <a:t>usr</a:t>
            </a:r>
            <a:r>
              <a:rPr lang="ru-RU" dirty="0"/>
              <a:t>, /</a:t>
            </a:r>
            <a:r>
              <a:rPr lang="ru-RU" dirty="0" err="1"/>
              <a:t>home</a:t>
            </a:r>
            <a:r>
              <a:rPr lang="ru-RU" dirty="0"/>
              <a:t> …)</a:t>
            </a:r>
          </a:p>
          <a:p>
            <a:r>
              <a:rPr lang="ru-RU" dirty="0"/>
              <a:t>По ней находят </a:t>
            </a:r>
            <a:r>
              <a:rPr lang="ru-RU" i="1" dirty="0"/>
              <a:t>какая файловая система обслуживает этот путь</a:t>
            </a:r>
            <a:endParaRPr lang="ru-RU" dirty="0"/>
          </a:p>
          <a:p>
            <a:r>
              <a:rPr lang="ru-RU" dirty="0"/>
              <a:t>Затем вызывает её функции через таблицу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60492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5DE6-0A80-6141-6512-88DBBDB8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различия </a:t>
            </a:r>
            <a:r>
              <a:rPr lang="en-US" dirty="0"/>
              <a:t>Windows </a:t>
            </a:r>
            <a:r>
              <a:rPr lang="ru-RU" dirty="0"/>
              <a:t>и </a:t>
            </a:r>
            <a:r>
              <a:rPr lang="en-US" dirty="0"/>
              <a:t>UNIX/Linux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BD746-B852-CC4A-B612-DA306E35F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B5A3C-5A23-68FF-19EF-B25F48EC7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Простая модель: каждый диск — отдельная ФС</a:t>
            </a:r>
          </a:p>
          <a:p>
            <a:r>
              <a:rPr lang="ru-RU" dirty="0"/>
              <a:t>Приложение знает букву диска</a:t>
            </a:r>
          </a:p>
          <a:p>
            <a:r>
              <a:rPr lang="ru-RU" dirty="0"/>
              <a:t>Нет единого дерева каталогов</a:t>
            </a:r>
          </a:p>
          <a:p>
            <a:r>
              <a:rPr lang="ru-RU" dirty="0"/>
              <a:t>Нет абстракции VFS</a:t>
            </a:r>
          </a:p>
          <a:p>
            <a:r>
              <a:rPr lang="ru-RU" dirty="0"/>
              <a:t>Каждый драйвер файловой системы работает напрямую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4B7F60-2057-AF56-D921-9C34A33CD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UNX/Linux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D2C08E-C20B-0F2C-A403-C396C399A7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Единое дерево каталогов</a:t>
            </a:r>
          </a:p>
          <a:p>
            <a:r>
              <a:rPr lang="ru-RU" dirty="0"/>
              <a:t>VFS скрывает различия между файловыми системами</a:t>
            </a:r>
          </a:p>
          <a:p>
            <a:r>
              <a:rPr lang="ru-RU" dirty="0"/>
              <a:t>Приложения не знают тип ФС</a:t>
            </a:r>
          </a:p>
          <a:p>
            <a:r>
              <a:rPr lang="ru-RU" dirty="0"/>
              <a:t>Файловые системы взаимозаменяемы</a:t>
            </a:r>
          </a:p>
          <a:p>
            <a:r>
              <a:rPr lang="ru-RU" dirty="0"/>
              <a:t>Можно легко добавлять новые ФС (через VFS)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6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2191749-BAFF-38D8-929B-358C28F2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преимущество </a:t>
            </a:r>
            <a:r>
              <a:rPr lang="en-US" dirty="0"/>
              <a:t>VFS </a:t>
            </a:r>
            <a:r>
              <a:rPr lang="ru-RU" dirty="0"/>
              <a:t>заметно сильнее всего</a:t>
            </a:r>
            <a:r>
              <a:rPr lang="en-US" dirty="0"/>
              <a:t>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9D32C8-F2F4-9157-6CC0-A3B3E6AD1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Сетевые ФС (NFS, SMB)</a:t>
            </a:r>
          </a:p>
          <a:p>
            <a:r>
              <a:rPr lang="ru-RU" dirty="0"/>
              <a:t>Контейнеры и виртуализация</a:t>
            </a:r>
          </a:p>
          <a:p>
            <a:r>
              <a:rPr lang="ru-RU" dirty="0"/>
              <a:t>Поддержка </a:t>
            </a:r>
            <a:r>
              <a:rPr lang="ru-RU" dirty="0" err="1"/>
              <a:t>флеш</a:t>
            </a:r>
            <a:r>
              <a:rPr lang="ru-RU" dirty="0"/>
              <a:t>-ФС (F2FS)</a:t>
            </a:r>
          </a:p>
          <a:p>
            <a:r>
              <a:rPr lang="ru-RU" dirty="0"/>
              <a:t>Работа с ISO-образами</a:t>
            </a:r>
          </a:p>
          <a:p>
            <a:r>
              <a:rPr lang="ru-RU" dirty="0"/>
              <a:t>Лёгкость монтирования в любом каталоге</a:t>
            </a:r>
          </a:p>
          <a:p>
            <a:r>
              <a:rPr lang="ru-RU" dirty="0"/>
              <a:t>Прозрачность для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22452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98FCA-D682-5661-CD97-A5B4F74C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 оптимизация файловых систем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5051-1547-031F-5BF1-9D2833E66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5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A762-75AE-8945-40E0-590D41DE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задачи управления ФС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DA766-59E9-E7FB-F74C-A49CB85A7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размера блока</a:t>
            </a:r>
          </a:p>
          <a:p>
            <a:r>
              <a:rPr lang="ru-RU" dirty="0"/>
              <a:t>Отслеживание свободного места</a:t>
            </a:r>
          </a:p>
          <a:p>
            <a:r>
              <a:rPr lang="ru-RU" dirty="0"/>
              <a:t>Минимизация лишних I/O</a:t>
            </a:r>
          </a:p>
          <a:p>
            <a:r>
              <a:rPr lang="ru-RU" dirty="0"/>
              <a:t>Ограничения пользователей (</a:t>
            </a:r>
            <a:r>
              <a:rPr lang="ru-RU" dirty="0" err="1"/>
              <a:t>quotas</a:t>
            </a:r>
            <a:r>
              <a:rPr lang="ru-RU" dirty="0"/>
              <a:t>)</a:t>
            </a:r>
          </a:p>
          <a:p>
            <a:r>
              <a:rPr lang="ru-RU" dirty="0"/>
              <a:t>Баланс производительности и эффективности хранения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84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DAE2-88FB-33F6-25CF-F381FF04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C856-921D-BFB9-5B1D-177101D4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D50CD-1E44-7445-E398-BFF58933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0"/>
            <a:ext cx="12192000" cy="6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2836-080D-1E90-005A-EE77601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045A-A9A5-890E-FE15-8622B3BD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2D7AB-6C37-B66C-6E00-6FFAD486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71196"/>
            <a:ext cx="12191125" cy="49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20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D64F-58CE-D873-062A-D460313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Структура жесткого диска | coreer">
            <a:extLst>
              <a:ext uri="{FF2B5EF4-FFF2-40B4-BE49-F238E27FC236}">
                <a16:creationId xmlns:a16="http://schemas.microsoft.com/office/drawing/2014/main" id="{4D626C62-AA6F-ABB1-FC0B-B38D206B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27"/>
            <a:ext cx="7332020" cy="67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ОПЕРАЦИОННАЯ СИСТЕМА WINDOWS NT | Файловые системы Windows NT | Секторы и  кластеры">
            <a:extLst>
              <a:ext uri="{FF2B5EF4-FFF2-40B4-BE49-F238E27FC236}">
                <a16:creationId xmlns:a16="http://schemas.microsoft.com/office/drawing/2014/main" id="{6B008821-DEB3-4E4A-E9DF-D8CA6227DC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94" y="2238302"/>
            <a:ext cx="4968875" cy="23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76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1E67-7B57-3F02-1509-8729B427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блока – фундаментальный компромисс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B98E-ED12-E444-814F-67C8F41FD0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Фундаментальный компромисс</a:t>
            </a:r>
          </a:p>
          <a:p>
            <a:pPr lvl="1"/>
            <a:r>
              <a:rPr lang="ru-RU" dirty="0"/>
              <a:t>Малые блоки – экономия места</a:t>
            </a:r>
          </a:p>
          <a:p>
            <a:pPr lvl="1"/>
            <a:r>
              <a:rPr lang="ru-RU" dirty="0"/>
              <a:t>Крупные блоки – высокая скорость</a:t>
            </a:r>
          </a:p>
          <a:p>
            <a:r>
              <a:rPr lang="ru-RU" dirty="0"/>
              <a:t>Пример:</a:t>
            </a:r>
          </a:p>
          <a:p>
            <a:pPr lvl="1"/>
            <a:r>
              <a:rPr lang="ru-RU" dirty="0"/>
              <a:t>4 </a:t>
            </a:r>
            <a:r>
              <a:rPr lang="en-US" dirty="0"/>
              <a:t>KB </a:t>
            </a:r>
            <a:r>
              <a:rPr lang="ru-RU" dirty="0"/>
              <a:t>файлы →</a:t>
            </a:r>
          </a:p>
          <a:p>
            <a:pPr lvl="2"/>
            <a:r>
              <a:rPr lang="ru-RU" dirty="0"/>
              <a:t>1 </a:t>
            </a:r>
            <a:r>
              <a:rPr lang="en-US" dirty="0"/>
              <a:t>KB </a:t>
            </a:r>
            <a:r>
              <a:rPr lang="ru-RU" dirty="0"/>
              <a:t>блок: 4 блока/файл</a:t>
            </a:r>
          </a:p>
          <a:p>
            <a:pPr lvl="2"/>
            <a:r>
              <a:rPr lang="ru-RU" dirty="0"/>
              <a:t>2 </a:t>
            </a:r>
            <a:r>
              <a:rPr lang="en-US" dirty="0"/>
              <a:t>KB </a:t>
            </a:r>
            <a:r>
              <a:rPr lang="ru-RU" dirty="0"/>
              <a:t>блок: 2 блока/файл</a:t>
            </a:r>
          </a:p>
          <a:p>
            <a:pPr lvl="2"/>
            <a:r>
              <a:rPr lang="ru-RU" dirty="0"/>
              <a:t>4 </a:t>
            </a:r>
            <a:r>
              <a:rPr lang="en-US" dirty="0"/>
              <a:t>KB </a:t>
            </a:r>
            <a:r>
              <a:rPr lang="ru-RU" dirty="0"/>
              <a:t>блок: 1 блок/файл</a:t>
            </a:r>
          </a:p>
          <a:p>
            <a:pPr lvl="2"/>
            <a:r>
              <a:rPr lang="ru-RU" dirty="0"/>
              <a:t>8 </a:t>
            </a:r>
            <a:r>
              <a:rPr lang="en-US" dirty="0"/>
              <a:t>KB </a:t>
            </a:r>
            <a:r>
              <a:rPr lang="ru-RU" dirty="0"/>
              <a:t>блок: 50% </a:t>
            </a:r>
            <a:r>
              <a:rPr lang="en-US" dirty="0"/>
              <a:t>waste</a:t>
            </a:r>
          </a:p>
          <a:p>
            <a:pPr lvl="2"/>
            <a:r>
              <a:rPr lang="en-US" dirty="0"/>
              <a:t>16 KB </a:t>
            </a:r>
            <a:r>
              <a:rPr lang="ru-RU" dirty="0"/>
              <a:t>блок: 25% </a:t>
            </a:r>
            <a:r>
              <a:rPr lang="en-US" dirty="0"/>
              <a:t>waste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B879A-47FF-A087-F4D8-17C7D8687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381BC-E6CB-714D-A53B-477BEF9D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2914650"/>
            <a:ext cx="6662738" cy="32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13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9F35-7DA7-8DDA-343C-5F07C1B2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DAF-5521-CA78-281B-286BB1BD4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5EAA7-28C0-21C3-1F5B-99F89C0E0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Размер кластера при форматировании">
            <a:extLst>
              <a:ext uri="{FF2B5EF4-FFF2-40B4-BE49-F238E27FC236}">
                <a16:creationId xmlns:a16="http://schemas.microsoft.com/office/drawing/2014/main" id="{8929EC17-CAE3-6CF3-3D7B-3C014423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53975"/>
            <a:ext cx="98552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54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F13DB-517F-BDCE-EC7C-19C38660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устроена файловая система на диске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C276D1-A82C-5C9B-6D67-98C2BF34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Разработчиков интересует:</a:t>
            </a:r>
          </a:p>
          <a:p>
            <a:pPr lvl="1"/>
            <a:r>
              <a:rPr lang="ru-RU" dirty="0"/>
              <a:t>хранение файлов и каталогов</a:t>
            </a:r>
          </a:p>
          <a:p>
            <a:pPr lvl="1"/>
            <a:r>
              <a:rPr lang="ru-RU" dirty="0"/>
              <a:t>управление свободным местом</a:t>
            </a:r>
          </a:p>
          <a:p>
            <a:pPr lvl="1"/>
            <a:r>
              <a:rPr lang="ru-RU" dirty="0"/>
              <a:t>структура разделов</a:t>
            </a:r>
          </a:p>
          <a:p>
            <a:pPr lvl="1"/>
            <a:r>
              <a:rPr lang="ru-RU" dirty="0"/>
              <a:t>эффективность и надёжность</a:t>
            </a:r>
          </a:p>
          <a:p>
            <a:r>
              <a:rPr lang="ru-RU" dirty="0"/>
              <a:t>Внутреннее устройство файловой системы ≠ интерфейс пользователя</a:t>
            </a:r>
          </a:p>
          <a:p>
            <a:r>
              <a:rPr lang="ru-RU" dirty="0"/>
              <a:t>Изучаем реальные структуры на диске</a:t>
            </a:r>
          </a:p>
        </p:txBody>
      </p:sp>
    </p:spTree>
    <p:extLst>
      <p:ext uri="{BB962C8B-B14F-4D97-AF65-F5344CB8AC3E}">
        <p14:creationId xmlns:p14="http://schemas.microsoft.com/office/powerpoint/2010/main" val="1203954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1E50-F3ED-8583-776B-C9B62B64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A9914-209B-1831-9DB5-6CDAC6E59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41C40-B0BF-691D-1B1F-148CF3F857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82B8-873E-9EA5-8C36-900F0687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15" y="1443038"/>
            <a:ext cx="12256361" cy="39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5D08-1FD7-552F-D659-68E086CF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BAFCB-5673-5FCA-F044-0AA0ED73B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09825-1438-5767-D386-4173AB6115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79082-535A-9A48-92ED-82BCCE39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869"/>
            <a:ext cx="12158642" cy="36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5865-B7D0-5A49-59BA-5909A2EB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6651-B563-93A4-8645-B36EF29ACF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2D871-44A8-1C63-EDF5-4AAC622535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8C6EB-3AD3-D277-A474-A9C25CBC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8046"/>
            <a:ext cx="12205369" cy="32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5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F80F-0973-1457-1841-2DC68D3B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BFDD-A080-8F44-5225-24AB30532F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A8CF6-0E73-7A20-B15D-67C17059DB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847C2-41EF-2C0B-2F87-A8D1E759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627"/>
            <a:ext cx="12192000" cy="62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38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3432-7171-15C5-AB58-E6AD5555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свободными блоками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D0-0774-503D-BA4D-3B8F649A6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Метод 1: связный список свободных блоков</a:t>
            </a:r>
          </a:p>
          <a:p>
            <a:pPr lvl="1"/>
            <a:r>
              <a:rPr lang="ru-RU" dirty="0"/>
              <a:t>Каждый блок содержит номера других свободных блоков</a:t>
            </a:r>
          </a:p>
          <a:p>
            <a:pPr lvl="2"/>
            <a:r>
              <a:rPr lang="ru-RU" dirty="0"/>
              <a:t>В конце блока хранится ссылка на следующий свободный блок</a:t>
            </a:r>
          </a:p>
          <a:p>
            <a:pPr lvl="1"/>
            <a:r>
              <a:rPr lang="ru-RU" dirty="0"/>
              <a:t>Простая реализация</a:t>
            </a:r>
          </a:p>
          <a:p>
            <a:pPr lvl="1"/>
            <a:r>
              <a:rPr lang="ru-RU" dirty="0"/>
              <a:t>Занимает много места</a:t>
            </a:r>
          </a:p>
          <a:p>
            <a:pPr lvl="1"/>
            <a:r>
              <a:rPr lang="ru-RU" dirty="0"/>
              <a:t>Плохо масштабируется (32 бита на каждую запись)</a:t>
            </a:r>
          </a:p>
          <a:p>
            <a:r>
              <a:rPr lang="ru-RU" dirty="0"/>
              <a:t>Метод 2: битовая карта</a:t>
            </a:r>
          </a:p>
          <a:p>
            <a:pPr lvl="1"/>
            <a:r>
              <a:rPr lang="ru-RU" dirty="0"/>
              <a:t>Один бит = один блок</a:t>
            </a:r>
          </a:p>
          <a:p>
            <a:pPr lvl="1"/>
            <a:r>
              <a:rPr lang="ru-RU" dirty="0"/>
              <a:t>Очень компактно</a:t>
            </a:r>
            <a:endParaRPr lang="en-US" dirty="0"/>
          </a:p>
          <a:p>
            <a:pPr lvl="2"/>
            <a:r>
              <a:rPr lang="en-US" dirty="0"/>
              <a:t>1TB </a:t>
            </a:r>
            <a:r>
              <a:rPr lang="ru-RU" dirty="0"/>
              <a:t>диск содержит 1 млрд блоков по 1 </a:t>
            </a:r>
            <a:r>
              <a:rPr lang="en-US" dirty="0" err="1"/>
              <a:t>Kb</a:t>
            </a:r>
            <a:r>
              <a:rPr lang="en-US" dirty="0"/>
              <a:t>.</a:t>
            </a:r>
            <a:r>
              <a:rPr lang="ru-RU" dirty="0"/>
              <a:t> Для хранения надо 125 </a:t>
            </a:r>
            <a:r>
              <a:rPr lang="en-US" dirty="0"/>
              <a:t>MB</a:t>
            </a:r>
            <a:endParaRPr lang="ru-RU" dirty="0"/>
          </a:p>
          <a:p>
            <a:pPr lvl="1"/>
            <a:r>
              <a:rPr lang="ru-RU" dirty="0"/>
              <a:t>Можно быстро искать последовательности свободных блоков</a:t>
            </a:r>
          </a:p>
          <a:p>
            <a:pPr lvl="1"/>
            <a:r>
              <a:rPr lang="ru-RU" dirty="0"/>
              <a:t>Легко держать в памяти (или в </a:t>
            </a:r>
            <a:r>
              <a:rPr lang="ru-RU" dirty="0" err="1"/>
              <a:t>swap</a:t>
            </a:r>
            <a:r>
              <a:rPr lang="ru-RU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14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D7D-9352-78E4-315B-2D149B5F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Free-List </a:t>
            </a:r>
            <a:r>
              <a:rPr lang="ru-RU" dirty="0"/>
              <a:t>и </a:t>
            </a:r>
            <a:r>
              <a:rPr lang="en-US" dirty="0"/>
              <a:t>Bitmap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978B5-3625-DAC4-073D-68CA79B5F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19A8C-4B56-668D-C883-9B5EEB8C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2" y="1329877"/>
            <a:ext cx="7161615" cy="55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4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95-E632-35DA-8120-A3BEA2B1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</a:t>
            </a:r>
            <a:r>
              <a:rPr lang="en-US" dirty="0"/>
              <a:t> free-list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47C7-A728-69DA-62DE-04760672C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8571" cy="4351338"/>
          </a:xfrm>
        </p:spPr>
        <p:txBody>
          <a:bodyPr/>
          <a:lstStyle/>
          <a:p>
            <a:r>
              <a:rPr lang="ru-RU" dirty="0"/>
              <a:t>Проблема: частые записи блока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list</a:t>
            </a:r>
            <a:endParaRPr lang="ru-RU" dirty="0"/>
          </a:p>
          <a:p>
            <a:r>
              <a:rPr lang="ru-RU" dirty="0"/>
              <a:t>Решение: держать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 в памяти наполовину заполненным</a:t>
            </a:r>
          </a:p>
          <a:p>
            <a:pPr lvl="1"/>
            <a:r>
              <a:rPr lang="ru-RU" dirty="0"/>
              <a:t>Уменьшает I/O при работе с временными файлами</a:t>
            </a:r>
          </a:p>
          <a:p>
            <a:pPr lvl="1"/>
            <a:r>
              <a:rPr lang="ru-RU" dirty="0"/>
              <a:t>Меньше переполнений и недозагрузок блока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82DA04-0C43-3885-D9D9-0F4B3CD3D7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22772-08BA-C04F-5FCC-FC59FEF4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46" y="1987202"/>
            <a:ext cx="6905854" cy="33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8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99D5-8103-E236-A281-59CEAAAE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</a:t>
            </a:r>
            <a:r>
              <a:rPr lang="ru-RU" dirty="0"/>
              <a:t>в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3AA7-9CB3-3BE9-FFD0-F5CF8032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Хранится по одной странице</a:t>
            </a:r>
          </a:p>
          <a:p>
            <a:r>
              <a:rPr lang="ru-RU" dirty="0"/>
              <a:t>Дисковые обращения нужны только при полном заполнении / очистке страницы</a:t>
            </a:r>
          </a:p>
          <a:p>
            <a:r>
              <a:rPr lang="ru-RU" dirty="0" err="1"/>
              <a:t>Кластеризует</a:t>
            </a:r>
            <a:r>
              <a:rPr lang="ru-RU" dirty="0"/>
              <a:t> аллокации → блоки в ФС ближе друг к другу</a:t>
            </a:r>
          </a:p>
          <a:p>
            <a:r>
              <a:rPr lang="ru-RU" dirty="0"/>
              <a:t>Меньше </a:t>
            </a:r>
            <a:r>
              <a:rPr lang="ru-RU" dirty="0" err="1"/>
              <a:t>seek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Bitmap</a:t>
            </a:r>
            <a:r>
              <a:rPr lang="ru-RU" dirty="0"/>
              <a:t> тоже можно хранить очень эффективно: достаточно держать в памяти только одну его страницу и подгружать остальные по необходимости.</a:t>
            </a:r>
          </a:p>
          <a:p>
            <a:r>
              <a:rPr lang="ru-RU" dirty="0"/>
              <a:t>Это помогает распределять выделения так, что данные располагаются близко друг к другу, уменьшая перемещения головки.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1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BB00-4EDD-0A7A-1C31-26C0C754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DF0-0CE4-5015-6F08-8A1A1B10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74C85-74AC-0859-7A30-14F73B29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60"/>
            <a:ext cx="12192000" cy="67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1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24A1-645F-1F81-56C7-CE6E2664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Дисковые квоты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A71B-FF65-C224-A06D-F2F7245E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Зачем нужны квоты?</a:t>
            </a:r>
          </a:p>
          <a:p>
            <a:pPr lvl="1"/>
            <a:r>
              <a:rPr lang="ru-RU" dirty="0"/>
              <a:t>Ограничивают использование диска пользователями</a:t>
            </a:r>
          </a:p>
          <a:p>
            <a:pPr lvl="1"/>
            <a:r>
              <a:rPr lang="ru-RU" dirty="0"/>
              <a:t>Защищает систему от заполнения диска одним пользователем</a:t>
            </a:r>
          </a:p>
          <a:p>
            <a:r>
              <a:rPr lang="ru-RU" dirty="0"/>
              <a:t>Контроль:</a:t>
            </a:r>
          </a:p>
          <a:p>
            <a:pPr lvl="1"/>
            <a:r>
              <a:rPr lang="ru-RU" dirty="0"/>
              <a:t>количества файлов</a:t>
            </a:r>
          </a:p>
          <a:p>
            <a:pPr lvl="1"/>
            <a:r>
              <a:rPr lang="ru-RU" dirty="0"/>
              <a:t>объёма используемых блоков</a:t>
            </a:r>
          </a:p>
          <a:p>
            <a:pPr lvl="1"/>
            <a:r>
              <a:rPr lang="ru-RU" dirty="0" err="1"/>
              <a:t>soft</a:t>
            </a:r>
            <a:r>
              <a:rPr lang="ru-RU" dirty="0"/>
              <a:t>/</a:t>
            </a:r>
            <a:r>
              <a:rPr lang="ru-RU" dirty="0" err="1"/>
              <a:t>hard</a:t>
            </a:r>
            <a:r>
              <a:rPr lang="ru-RU" dirty="0"/>
              <a:t> </a:t>
            </a:r>
            <a:r>
              <a:rPr lang="ru-RU" dirty="0" err="1"/>
              <a:t>limits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7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4FCE-279B-23EC-798A-630D8FD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раздела файловой системы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AF0B3-43FE-85C5-4D82-4B2A79AD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07B82-CD26-7FA9-38A3-A8CF4822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4" y="1385888"/>
            <a:ext cx="10844731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2062-FC7B-4067-CCD0-60735B68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квот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B6B5-D242-7728-5BFA-67290A9C9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 таблице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files</a:t>
            </a:r>
            <a:r>
              <a:rPr lang="ru-RU" dirty="0"/>
              <a:t> хранится указатель на запись квоты</a:t>
            </a:r>
          </a:p>
          <a:p>
            <a:r>
              <a:rPr lang="ru-RU" dirty="0"/>
              <a:t>При увеличении размера файла:</a:t>
            </a:r>
          </a:p>
          <a:p>
            <a:pPr lvl="1"/>
            <a:r>
              <a:rPr lang="ru-RU" dirty="0"/>
              <a:t>увеличивается счётчик блоков</a:t>
            </a:r>
          </a:p>
          <a:p>
            <a:pPr lvl="1"/>
            <a:r>
              <a:rPr lang="ru-RU" dirty="0"/>
              <a:t>проверяются лимиты</a:t>
            </a:r>
          </a:p>
          <a:p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limit</a:t>
            </a:r>
            <a:r>
              <a:rPr lang="ru-RU" dirty="0"/>
              <a:t> можно превышать временно</a:t>
            </a:r>
          </a:p>
          <a:p>
            <a:r>
              <a:rPr lang="ru-RU" dirty="0" err="1"/>
              <a:t>hard</a:t>
            </a:r>
            <a:r>
              <a:rPr lang="ru-RU" dirty="0"/>
              <a:t> </a:t>
            </a:r>
            <a:r>
              <a:rPr lang="ru-RU" dirty="0" err="1"/>
              <a:t>limit</a:t>
            </a:r>
            <a:r>
              <a:rPr lang="ru-RU" dirty="0"/>
              <a:t> — нельзя</a:t>
            </a:r>
          </a:p>
          <a:p>
            <a:r>
              <a:rPr lang="ru-RU" dirty="0"/>
              <a:t>При входе в систему выдаётся предупреждение, если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en-US" dirty="0"/>
              <a:t>limit</a:t>
            </a:r>
            <a:r>
              <a:rPr lang="ru-RU" dirty="0"/>
              <a:t> превышен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8CB535A-DC09-3FD6-057E-A09CC9CDB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6089852" cy="37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7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F6E4DE-5EE8-EE1C-4F67-B62640AB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Резервное копирование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27ED3-08D6-2D14-77E3-C6E7C926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16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6E002-FBDC-8F98-86B7-CF046F41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 резервные копии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7389B-E7F0-8CB2-11FF-DF6AE6C4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Потеря файловой системы критичнее, чем потеря компьютера</a:t>
            </a:r>
          </a:p>
          <a:p>
            <a:r>
              <a:rPr lang="ru-RU" dirty="0"/>
              <a:t>Две цели бэкапа:</a:t>
            </a:r>
          </a:p>
          <a:p>
            <a:pPr lvl="1"/>
            <a:r>
              <a:rPr lang="ru-RU" dirty="0"/>
              <a:t>восстановление после катастрофы</a:t>
            </a:r>
          </a:p>
          <a:p>
            <a:pPr lvl="1"/>
            <a:r>
              <a:rPr lang="ru-RU" dirty="0"/>
              <a:t>исправление ошибок пользователя</a:t>
            </a:r>
          </a:p>
          <a:p>
            <a:r>
              <a:rPr lang="ru-RU" dirty="0"/>
              <a:t>Типичные носители: диски, ленты (дёшево — $10/ТБ)</a:t>
            </a:r>
          </a:p>
          <a:p>
            <a:r>
              <a:rPr lang="ru-RU" dirty="0"/>
              <a:t>Бэкап — не тривиальная задача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17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B253-6DD8-3BD4-D104-FDB009F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учитывать при организации бэкапов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EE47-ECCF-AC23-3317-9C7B77D3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Какие директории копировать (исключения: /</a:t>
            </a:r>
            <a:r>
              <a:rPr lang="ru-RU" dirty="0" err="1"/>
              <a:t>dev</a:t>
            </a:r>
            <a:r>
              <a:rPr lang="ru-RU" dirty="0"/>
              <a:t>, </a:t>
            </a:r>
            <a:r>
              <a:rPr lang="ru-RU" dirty="0" err="1"/>
              <a:t>tmp</a:t>
            </a:r>
            <a:r>
              <a:rPr lang="ru-RU" dirty="0"/>
              <a:t>, </a:t>
            </a:r>
            <a:r>
              <a:rPr lang="ru-RU" dirty="0" err="1"/>
              <a:t>swap</a:t>
            </a:r>
            <a:r>
              <a:rPr lang="ru-RU" dirty="0"/>
              <a:t>)</a:t>
            </a:r>
          </a:p>
          <a:p>
            <a:r>
              <a:rPr lang="ru-RU" dirty="0"/>
              <a:t>Инкрементальные копии</a:t>
            </a:r>
          </a:p>
          <a:p>
            <a:r>
              <a:rPr lang="ru-RU" dirty="0"/>
              <a:t>Компрессия данных</a:t>
            </a:r>
          </a:p>
          <a:p>
            <a:r>
              <a:rPr lang="ru-RU" dirty="0"/>
              <a:t>Проблемы активной файловой системы</a:t>
            </a:r>
          </a:p>
          <a:p>
            <a:r>
              <a:rPr lang="ru-RU" dirty="0"/>
              <a:t>Безопасность носителей (офлайн хранение, защита от краж)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23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F898-3EA9-AC73-DEE0-8EC7CF21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Физический </a:t>
            </a:r>
            <a:r>
              <a:rPr lang="ru-RU" dirty="0" err="1"/>
              <a:t>dump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1D40-D178-8403-4CBB-A3BC40F4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Копирование всех блоков диска</a:t>
            </a:r>
          </a:p>
          <a:p>
            <a:r>
              <a:rPr lang="ru-RU" dirty="0"/>
              <a:t>Очень простая реализация</a:t>
            </a:r>
          </a:p>
          <a:p>
            <a:r>
              <a:rPr lang="ru-RU" dirty="0"/>
              <a:t>Очень высокая скорость</a:t>
            </a:r>
          </a:p>
          <a:p>
            <a:r>
              <a:rPr lang="ru-RU" dirty="0"/>
              <a:t>Проблемы:</a:t>
            </a:r>
          </a:p>
          <a:p>
            <a:pPr lvl="1"/>
            <a:r>
              <a:rPr lang="ru-RU" dirty="0"/>
              <a:t>невозможность выбрать каталоги</a:t>
            </a:r>
          </a:p>
          <a:p>
            <a:pPr lvl="1"/>
            <a:r>
              <a:rPr lang="ru-RU" dirty="0"/>
              <a:t>невозможность восстановить отдельные файлы</a:t>
            </a:r>
          </a:p>
          <a:p>
            <a:pPr lvl="1"/>
            <a:r>
              <a:rPr lang="ru-RU" dirty="0"/>
              <a:t>необходимость учитывать </a:t>
            </a:r>
            <a:r>
              <a:rPr lang="ru-RU" dirty="0" err="1"/>
              <a:t>bad</a:t>
            </a:r>
            <a:r>
              <a:rPr lang="ru-RU" dirty="0"/>
              <a:t> </a:t>
            </a:r>
            <a:r>
              <a:rPr lang="ru-RU" dirty="0" err="1"/>
              <a:t>blocks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63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5476-AD03-9163-64BA-92E50701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Логический </a:t>
            </a:r>
            <a:r>
              <a:rPr lang="ru-RU" dirty="0" err="1"/>
              <a:t>dump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ADDE-16FB-4059-DF56-19871FA0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Рекурсивный обход дерева каталогов</a:t>
            </a:r>
          </a:p>
          <a:p>
            <a:r>
              <a:rPr lang="ru-RU" dirty="0"/>
              <a:t>Копируются только изменённые файлы</a:t>
            </a:r>
          </a:p>
          <a:p>
            <a:r>
              <a:rPr lang="ru-RU" dirty="0"/>
              <a:t>Всегда копируются каталоги на пути к изменённым файлам</a:t>
            </a:r>
          </a:p>
          <a:p>
            <a:r>
              <a:rPr lang="ru-RU" dirty="0"/>
              <a:t>Удобно для восстановления</a:t>
            </a:r>
          </a:p>
          <a:p>
            <a:r>
              <a:rPr lang="ru-RU" dirty="0"/>
              <a:t>Используется большинством UNIX систем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4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C5BB-3780-F52B-39E4-AB17ECF3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логического дампа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4EB7-2F07-41DC-2669-1BB00F75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Поиск всех изменённых файлов и всех каталогов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Удаление каталогов без изменённых элементов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каталогов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файлов</a:t>
            </a:r>
          </a:p>
        </p:txBody>
      </p:sp>
    </p:spTree>
    <p:extLst>
      <p:ext uri="{BB962C8B-B14F-4D97-AF65-F5344CB8AC3E}">
        <p14:creationId xmlns:p14="http://schemas.microsoft.com/office/powerpoint/2010/main" val="865020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12C9-7659-75C8-920A-64DDD5D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и особенности восстановления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F99F-DD11-2F2B-DF2F-C6FAFD43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Восстановление свободных блоков</a:t>
            </a:r>
          </a:p>
          <a:p>
            <a:r>
              <a:rPr lang="ru-RU" dirty="0"/>
              <a:t>Работа с </a:t>
            </a:r>
            <a:r>
              <a:rPr lang="ru-RU" dirty="0" err="1"/>
              <a:t>hard</a:t>
            </a:r>
            <a:r>
              <a:rPr lang="ru-RU" dirty="0"/>
              <a:t> </a:t>
            </a:r>
            <a:r>
              <a:rPr lang="ru-RU" dirty="0" err="1"/>
              <a:t>links</a:t>
            </a:r>
            <a:endParaRPr lang="ru-RU" dirty="0"/>
          </a:p>
          <a:p>
            <a:r>
              <a:rPr lang="ru-RU" dirty="0"/>
              <a:t>«Разрежённые» файлы (</a:t>
            </a:r>
            <a:r>
              <a:rPr lang="ru-RU" dirty="0" err="1"/>
              <a:t>sparse</a:t>
            </a:r>
            <a:r>
              <a:rPr lang="ru-RU" dirty="0"/>
              <a:t> </a:t>
            </a:r>
            <a:r>
              <a:rPr lang="ru-RU" dirty="0" err="1"/>
              <a:t>files</a:t>
            </a:r>
            <a:r>
              <a:rPr lang="ru-RU" dirty="0"/>
              <a:t>)</a:t>
            </a:r>
          </a:p>
          <a:p>
            <a:r>
              <a:rPr lang="ru-RU" dirty="0"/>
              <a:t>Исключение </a:t>
            </a:r>
            <a:r>
              <a:rPr lang="ru-RU" dirty="0" err="1"/>
              <a:t>спецфайлов</a:t>
            </a:r>
            <a:r>
              <a:rPr lang="ru-RU" dirty="0"/>
              <a:t> (</a:t>
            </a:r>
            <a:r>
              <a:rPr lang="ru-RU" dirty="0" err="1"/>
              <a:t>device</a:t>
            </a:r>
            <a:r>
              <a:rPr lang="ru-RU" dirty="0"/>
              <a:t> </a:t>
            </a:r>
            <a:r>
              <a:rPr lang="ru-RU" dirty="0" err="1"/>
              <a:t>files</a:t>
            </a:r>
            <a:r>
              <a:rPr lang="ru-RU" dirty="0"/>
              <a:t>, </a:t>
            </a:r>
            <a:r>
              <a:rPr lang="ru-RU" dirty="0" err="1"/>
              <a:t>pipes</a:t>
            </a:r>
            <a:r>
              <a:rPr lang="ru-RU" dirty="0"/>
              <a:t>)</a:t>
            </a:r>
          </a:p>
          <a:p>
            <a:r>
              <a:rPr lang="ru-RU" dirty="0"/>
              <a:t>Последовательное применение </a:t>
            </a:r>
            <a:r>
              <a:rPr lang="ru-RU" dirty="0" err="1"/>
              <a:t>full</a:t>
            </a:r>
            <a:r>
              <a:rPr lang="ru-RU" dirty="0"/>
              <a:t> + </a:t>
            </a:r>
            <a:r>
              <a:rPr lang="ru-RU" dirty="0" err="1"/>
              <a:t>incrementals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901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292-98BC-823E-C9B0-57AFA21F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Обеспечение согласованности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32B83-D34C-E2C1-5CA4-CB506FC36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24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0305F-78E4-12C3-743C-D3F5C625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Устойчивость к сбоям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2604-0BBC-A974-8809-A4852D98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Сбой или внезапное выключение приведёт к тому, что часть блоков не будет записана</a:t>
            </a:r>
          </a:p>
          <a:p>
            <a:r>
              <a:rPr lang="ru-RU" dirty="0"/>
              <a:t>Возможная порча:</a:t>
            </a:r>
          </a:p>
          <a:p>
            <a:pPr lvl="1"/>
            <a:r>
              <a:rPr lang="ru-RU" dirty="0"/>
              <a:t>i-</a:t>
            </a:r>
            <a:r>
              <a:rPr lang="ru-RU" dirty="0" err="1"/>
              <a:t>node</a:t>
            </a:r>
            <a:r>
              <a:rPr lang="ru-RU" dirty="0"/>
              <a:t> блоков</a:t>
            </a:r>
          </a:p>
          <a:p>
            <a:pPr lvl="1"/>
            <a:r>
              <a:rPr lang="ru-RU" dirty="0"/>
              <a:t>каталогов</a:t>
            </a:r>
          </a:p>
          <a:p>
            <a:pPr lvl="1"/>
            <a:r>
              <a:rPr lang="ru-RU" dirty="0"/>
              <a:t>битовой карты (или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)</a:t>
            </a:r>
          </a:p>
          <a:p>
            <a:r>
              <a:rPr lang="ru-RU" dirty="0"/>
              <a:t>Файловая система может оказаться в </a:t>
            </a:r>
            <a:r>
              <a:rPr lang="ru-RU" i="1" dirty="0"/>
              <a:t>несогласованном</a:t>
            </a:r>
            <a:r>
              <a:rPr lang="ru-RU" dirty="0"/>
              <a:t> состоянии</a:t>
            </a:r>
          </a:p>
          <a:p>
            <a:r>
              <a:rPr lang="ru-RU" dirty="0"/>
              <a:t>Требуется специальная проверка после сбоя</a:t>
            </a:r>
          </a:p>
        </p:txBody>
      </p:sp>
    </p:spTree>
    <p:extLst>
      <p:ext uri="{BB962C8B-B14F-4D97-AF65-F5344CB8AC3E}">
        <p14:creationId xmlns:p14="http://schemas.microsoft.com/office/powerpoint/2010/main" val="395236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5875-8B74-5493-D6B9-813D5D6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Старый стиль </a:t>
            </a:r>
            <a:r>
              <a:rPr lang="en-US" dirty="0"/>
              <a:t>BIOS + MBR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4F90-4529-E3BB-B29F-3623CFE6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MBR (Master Boot </a:t>
            </a:r>
            <a:r>
              <a:rPr lang="ru-RU" b="1" dirty="0" err="1"/>
              <a:t>Record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Находится в секторе 0</a:t>
            </a:r>
          </a:p>
          <a:p>
            <a:pPr lvl="1"/>
            <a:r>
              <a:rPr lang="ru-RU" dirty="0"/>
              <a:t>Содержит загрузочный код</a:t>
            </a:r>
          </a:p>
          <a:p>
            <a:pPr lvl="1"/>
            <a:r>
              <a:rPr lang="ru-RU" dirty="0"/>
              <a:t>В конце хранится </a:t>
            </a:r>
            <a:r>
              <a:rPr lang="ru-RU" b="1" dirty="0" err="1"/>
              <a:t>partition</a:t>
            </a:r>
            <a:r>
              <a:rPr lang="ru-RU" b="1" dirty="0"/>
              <a:t> </a:t>
            </a:r>
            <a:r>
              <a:rPr lang="ru-RU" b="1" dirty="0" err="1"/>
              <a:t>table</a:t>
            </a:r>
            <a:endParaRPr lang="ru-RU" dirty="0"/>
          </a:p>
          <a:p>
            <a:pPr lvl="1"/>
            <a:r>
              <a:rPr lang="ru-RU" dirty="0"/>
              <a:t>Один раздел помечается как </a:t>
            </a:r>
            <a:r>
              <a:rPr lang="ru-RU" dirty="0" err="1"/>
              <a:t>active</a:t>
            </a:r>
            <a:endParaRPr lang="ru-RU" dirty="0"/>
          </a:p>
          <a:p>
            <a:pPr lvl="1"/>
            <a:r>
              <a:rPr lang="ru-RU" dirty="0"/>
              <a:t>Размер диска ограничен (~2 ТБ)</a:t>
            </a:r>
          </a:p>
          <a:p>
            <a:pPr lvl="1"/>
            <a:r>
              <a:rPr lang="ru-RU" dirty="0"/>
              <a:t>Архитектурно зависит от BIOS</a:t>
            </a:r>
          </a:p>
          <a:p>
            <a:r>
              <a:rPr lang="ru-RU" b="1" dirty="0"/>
              <a:t>Последовательность загрузки:</a:t>
            </a:r>
            <a:endParaRPr lang="ru-RU" dirty="0"/>
          </a:p>
          <a:p>
            <a:pPr lvl="1"/>
            <a:r>
              <a:rPr lang="en-US" dirty="0"/>
              <a:t>BIOS → MBR → boot block → OS</a:t>
            </a:r>
          </a:p>
        </p:txBody>
      </p:sp>
    </p:spTree>
    <p:extLst>
      <p:ext uri="{BB962C8B-B14F-4D97-AF65-F5344CB8AC3E}">
        <p14:creationId xmlns:p14="http://schemas.microsoft.com/office/powerpoint/2010/main" val="6623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2DF6-585F-A199-1E56-7B039DC1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проверки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4D5D-0054-359F-EF75-756A47C7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Linux/UNIX: </a:t>
            </a:r>
            <a:r>
              <a:rPr lang="en-US" b="1" dirty="0" err="1"/>
              <a:t>fsck</a:t>
            </a:r>
            <a:endParaRPr lang="en-US" dirty="0"/>
          </a:p>
          <a:p>
            <a:r>
              <a:rPr lang="en-US" dirty="0"/>
              <a:t>Windows: </a:t>
            </a:r>
            <a:r>
              <a:rPr lang="en-US" b="1" dirty="0" err="1"/>
              <a:t>sfc</a:t>
            </a:r>
            <a:r>
              <a:rPr lang="en-US" dirty="0"/>
              <a:t>, </a:t>
            </a:r>
            <a:r>
              <a:rPr lang="en-US" b="1" dirty="0" err="1"/>
              <a:t>chkdsk</a:t>
            </a:r>
            <a:endParaRPr lang="en-US" dirty="0"/>
          </a:p>
          <a:p>
            <a:r>
              <a:rPr lang="ru-RU" dirty="0"/>
              <a:t>Проверяют каждую файловую систему </a:t>
            </a:r>
            <a:r>
              <a:rPr lang="ru-RU" i="1" dirty="0"/>
              <a:t>отдельно</a:t>
            </a:r>
            <a:endParaRPr lang="ru-RU" dirty="0"/>
          </a:p>
          <a:p>
            <a:r>
              <a:rPr lang="ru-RU" dirty="0" err="1"/>
              <a:t>Журналируемые</a:t>
            </a:r>
            <a:r>
              <a:rPr lang="ru-RU" dirty="0"/>
              <a:t> </a:t>
            </a:r>
            <a:r>
              <a:rPr lang="en-US" dirty="0"/>
              <a:t>FS </a:t>
            </a:r>
            <a:r>
              <a:rPr lang="ru-RU" dirty="0"/>
              <a:t>часто могут восстанавливаться автоматически (</a:t>
            </a:r>
            <a:r>
              <a:rPr lang="en-US" dirty="0"/>
              <a:t>ext4, NTFS, </a:t>
            </a:r>
            <a:r>
              <a:rPr lang="en-US" dirty="0" err="1"/>
              <a:t>ReiserFS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14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3E7A-80EC-1865-F96B-0BBAD4BF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9964-6926-BA36-086B-6D3BD0FC6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fsck</a:t>
            </a:r>
            <a:r>
              <a:rPr lang="ru-RU" dirty="0"/>
              <a:t> строит две таблицы:</a:t>
            </a:r>
          </a:p>
          <a:p>
            <a:pPr lvl="1"/>
            <a:r>
              <a:rPr lang="ru-RU" dirty="0"/>
              <a:t>Таблица «используемых блоков»</a:t>
            </a:r>
          </a:p>
          <a:p>
            <a:pPr lvl="1"/>
            <a:r>
              <a:rPr lang="ru-RU" dirty="0"/>
              <a:t>Таблица «свободных блоков»</a:t>
            </a:r>
          </a:p>
          <a:p>
            <a:r>
              <a:rPr lang="ru-RU" dirty="0"/>
              <a:t>Сырые i-</a:t>
            </a:r>
            <a:r>
              <a:rPr lang="ru-RU" dirty="0" err="1"/>
              <a:t>node’ы</a:t>
            </a:r>
            <a:r>
              <a:rPr lang="ru-RU" dirty="0"/>
              <a:t> читаются напрямую</a:t>
            </a:r>
          </a:p>
          <a:p>
            <a:r>
              <a:rPr lang="ru-RU" dirty="0"/>
              <a:t>Каждая ссылка на блок увеличивает счётчик</a:t>
            </a:r>
          </a:p>
          <a:p>
            <a:r>
              <a:rPr lang="ru-RU" dirty="0"/>
              <a:t>Возможные ошибки:</a:t>
            </a:r>
          </a:p>
          <a:p>
            <a:pPr lvl="1"/>
            <a:r>
              <a:rPr lang="ru-RU" dirty="0"/>
              <a:t>блок потерян</a:t>
            </a:r>
          </a:p>
          <a:p>
            <a:pPr lvl="1"/>
            <a:r>
              <a:rPr lang="ru-RU" dirty="0"/>
              <a:t>блок дважды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endParaRPr lang="ru-RU" dirty="0"/>
          </a:p>
          <a:p>
            <a:pPr lvl="1"/>
            <a:r>
              <a:rPr lang="ru-RU" dirty="0"/>
              <a:t>блок принадлежит двум файлам одновременно</a:t>
            </a:r>
          </a:p>
        </p:txBody>
      </p:sp>
    </p:spTree>
    <p:extLst>
      <p:ext uri="{BB962C8B-B14F-4D97-AF65-F5344CB8AC3E}">
        <p14:creationId xmlns:p14="http://schemas.microsoft.com/office/powerpoint/2010/main" val="2161491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3C6A-ECF7-1F80-1A1D-6C96659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Консистентные и </a:t>
            </a:r>
            <a:r>
              <a:rPr lang="ru-RU" dirty="0" err="1"/>
              <a:t>неконсистентные</a:t>
            </a:r>
            <a:r>
              <a:rPr lang="ru-RU" dirty="0"/>
              <a:t> состояния ФС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D4DDF-6C2B-9197-6473-8D67AA78F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9624" y="1825625"/>
            <a:ext cx="83927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09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A644-A06F-8324-B5A9-A8F092CE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Исправление ошибок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92EA-6A7F-070A-1969-BFF02DA01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Потерянные блоки добавляются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endParaRPr lang="ru-RU" dirty="0"/>
          </a:p>
          <a:p>
            <a:r>
              <a:rPr lang="ru-RU" dirty="0"/>
              <a:t>Дубликаты требуют перестраивания списка свободных блоков</a:t>
            </a:r>
          </a:p>
          <a:p>
            <a:r>
              <a:rPr lang="ru-RU" dirty="0"/>
              <a:t>Если найден блок, принадлежащий двум файлам, создаётся копия</a:t>
            </a:r>
          </a:p>
          <a:p>
            <a:pPr lvl="1"/>
            <a:r>
              <a:rPr lang="ru-RU" dirty="0"/>
              <a:t>целостность файлов нарушена, но FS исправлена)</a:t>
            </a:r>
          </a:p>
        </p:txBody>
      </p:sp>
    </p:spTree>
    <p:extLst>
      <p:ext uri="{BB962C8B-B14F-4D97-AF65-F5344CB8AC3E}">
        <p14:creationId xmlns:p14="http://schemas.microsoft.com/office/powerpoint/2010/main" val="1962795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6D9A-9104-FE00-5663-0A5016F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каталогов и ссылок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C854C-046B-0B86-D45A-8519D21E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Подсчёт ссылок на i-</a:t>
            </a:r>
            <a:r>
              <a:rPr lang="ru-RU" dirty="0" err="1"/>
              <a:t>node</a:t>
            </a:r>
            <a:r>
              <a:rPr lang="ru-RU" dirty="0"/>
              <a:t> из каталогов</a:t>
            </a:r>
          </a:p>
          <a:p>
            <a:r>
              <a:rPr lang="ru-RU" dirty="0"/>
              <a:t>Сравнение с </a:t>
            </a:r>
            <a:r>
              <a:rPr lang="ru-RU" i="1" dirty="0" err="1"/>
              <a:t>link</a:t>
            </a:r>
            <a:r>
              <a:rPr lang="ru-RU" i="1" dirty="0"/>
              <a:t> </a:t>
            </a:r>
            <a:r>
              <a:rPr lang="ru-RU" i="1" dirty="0" err="1"/>
              <a:t>count</a:t>
            </a:r>
            <a:r>
              <a:rPr lang="ru-RU" dirty="0"/>
              <a:t> внутри i-</a:t>
            </a:r>
            <a:r>
              <a:rPr lang="ru-RU" dirty="0" err="1"/>
              <a:t>node</a:t>
            </a:r>
            <a:endParaRPr lang="ru-RU" dirty="0"/>
          </a:p>
          <a:p>
            <a:r>
              <a:rPr lang="ru-RU" dirty="0"/>
              <a:t>Ошибки:</a:t>
            </a:r>
          </a:p>
          <a:p>
            <a:pPr lvl="1"/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слишком велик → уменьшаем</a:t>
            </a:r>
          </a:p>
          <a:p>
            <a:pPr lvl="1"/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слишком мал → увеличиваем</a:t>
            </a:r>
          </a:p>
          <a:p>
            <a:r>
              <a:rPr lang="ru-RU" dirty="0"/>
              <a:t>Неверный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может привести к утрате файла (с преждевременным освобождением блоков!)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33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363E-CAE9-1796-0B07-77FEF3FD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проверки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113D-85D3-73CC-3CD9-5ADAA21B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Проверка структуры каталогов</a:t>
            </a:r>
          </a:p>
          <a:p>
            <a:r>
              <a:rPr lang="ru-RU" dirty="0"/>
              <a:t>Некорректные номера i-</a:t>
            </a:r>
            <a:r>
              <a:rPr lang="ru-RU" dirty="0" err="1"/>
              <a:t>node</a:t>
            </a:r>
            <a:endParaRPr lang="ru-RU" dirty="0"/>
          </a:p>
          <a:p>
            <a:r>
              <a:rPr lang="ru-RU" dirty="0"/>
              <a:t>Подозрительные разрешения</a:t>
            </a:r>
          </a:p>
          <a:p>
            <a:r>
              <a:rPr lang="ru-RU" dirty="0"/>
              <a:t>Очень большие каталоги</a:t>
            </a:r>
          </a:p>
          <a:p>
            <a:r>
              <a:rPr lang="ru-RU" dirty="0"/>
              <a:t>Файлы с SUID-</a:t>
            </a:r>
            <a:r>
              <a:rPr lang="ru-RU" dirty="0" err="1"/>
              <a:t>root</a:t>
            </a:r>
            <a:r>
              <a:rPr lang="ru-RU" dirty="0"/>
              <a:t> в пользовательских каталогах</a:t>
            </a:r>
          </a:p>
          <a:p>
            <a:r>
              <a:rPr lang="ru-RU" dirty="0"/>
              <a:t>Особые файлы не должны попадать в </a:t>
            </a:r>
            <a:r>
              <a:rPr lang="ru-RU" dirty="0" err="1"/>
              <a:t>dump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6700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6D8-2C89-624E-2762-92A545E0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от ошибок пользователя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5B13D-57E1-2536-6EE6-16BF1C43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UNIX не защищает от случайного </a:t>
            </a:r>
            <a:r>
              <a:rPr lang="ru-RU" dirty="0" err="1"/>
              <a:t>rm</a:t>
            </a:r>
            <a:endParaRPr lang="ru-RU" dirty="0"/>
          </a:p>
          <a:p>
            <a:r>
              <a:rPr lang="ru-RU" dirty="0"/>
              <a:t>Windows — корзина (</a:t>
            </a:r>
            <a:r>
              <a:rPr lang="ru-RU" dirty="0" err="1"/>
              <a:t>Recycle</a:t>
            </a:r>
            <a:r>
              <a:rPr lang="ru-RU" dirty="0"/>
              <a:t> </a:t>
            </a:r>
            <a:r>
              <a:rPr lang="ru-RU" dirty="0" err="1"/>
              <a:t>Bin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восстановление удалённых файлов</a:t>
            </a:r>
          </a:p>
          <a:p>
            <a:pPr lvl="1"/>
            <a:r>
              <a:rPr lang="ru-RU" dirty="0"/>
              <a:t>место освобождается только после очистки корзины</a:t>
            </a:r>
          </a:p>
          <a:p>
            <a:r>
              <a:rPr lang="ru-RU" dirty="0"/>
              <a:t>Но ошибки типа </a:t>
            </a:r>
            <a:r>
              <a:rPr lang="ru-RU" b="1" dirty="0" err="1">
                <a:latin typeface="Consolas" panose="020B0609020204030204" pitchFamily="49" charset="0"/>
              </a:rPr>
              <a:t>rm</a:t>
            </a:r>
            <a:r>
              <a:rPr lang="ru-RU" b="1" dirty="0">
                <a:latin typeface="Consolas" panose="020B0609020204030204" pitchFamily="49" charset="0"/>
              </a:rPr>
              <a:t> * .o</a:t>
            </a:r>
            <a:r>
              <a:rPr lang="ru-RU" dirty="0"/>
              <a:t> всё равно опасны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60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3C9D3E-BF53-36C4-656A-290C32BF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Производительность файловых систем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CD984-2234-932F-FFD7-51CA41073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52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FAC8E0-E982-3481-6814-CC685B7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Огромная разница в скорости: память </a:t>
            </a:r>
            <a:r>
              <a:rPr lang="ru-RU" dirty="0" err="1"/>
              <a:t>vs</a:t>
            </a:r>
            <a:r>
              <a:rPr lang="ru-RU" dirty="0"/>
              <a:t> диск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C3F431-65CC-A395-1AC4-9C641158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ОЗУ: ~10 </a:t>
            </a:r>
            <a:r>
              <a:rPr lang="ru-RU" dirty="0" err="1"/>
              <a:t>нс</a:t>
            </a:r>
            <a:endParaRPr lang="ru-RU" dirty="0"/>
          </a:p>
          <a:p>
            <a:r>
              <a:rPr lang="ru-RU" dirty="0"/>
              <a:t>SSD: десятки–сотни мкс</a:t>
            </a:r>
          </a:p>
          <a:p>
            <a:r>
              <a:rPr lang="ru-RU" dirty="0"/>
              <a:t>HDD: 5–10 мс задержек + медленная передача</a:t>
            </a:r>
          </a:p>
          <a:p>
            <a:r>
              <a:rPr lang="ru-RU" dirty="0"/>
              <a:t>Одиночный доступ к диску медленнее доступа к памяти в </a:t>
            </a:r>
            <a:r>
              <a:rPr lang="ru-RU" b="1" dirty="0"/>
              <a:t>миллион раз</a:t>
            </a:r>
            <a:endParaRPr lang="ru-RU" dirty="0"/>
          </a:p>
          <a:p>
            <a:r>
              <a:rPr lang="ru-RU" dirty="0"/>
              <a:t>Поэтому файловые системы используют множество оптимизаций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54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3BEF-E70C-1E6A-94B0-E4BE0649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Кеширование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EC35-20F9-C7E8-CCE3-8BD564A2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Кэш в памяти хранит недавно прочитанные/изменённые блоки</a:t>
            </a:r>
          </a:p>
          <a:p>
            <a:r>
              <a:rPr lang="ru-RU" dirty="0"/>
              <a:t>Сначала проверка в кэше → если есть, диск не нужен</a:t>
            </a:r>
          </a:p>
          <a:p>
            <a:r>
              <a:rPr lang="ru-RU" dirty="0"/>
              <a:t>Хеш-таблица для быстрого поиска блока</a:t>
            </a:r>
          </a:p>
          <a:p>
            <a:r>
              <a:rPr lang="ru-RU" dirty="0"/>
              <a:t>При переполнении выбираем жертву: LRU, FIFO, Second </a:t>
            </a:r>
            <a:r>
              <a:rPr lang="ru-RU" dirty="0" err="1"/>
              <a:t>Chance</a:t>
            </a:r>
            <a:endParaRPr lang="ru-RU" dirty="0"/>
          </a:p>
          <a:p>
            <a:r>
              <a:rPr lang="ru-RU" dirty="0"/>
              <a:t>Точный LRU возможен, но нежелателен из-за рисков для целостности</a:t>
            </a:r>
          </a:p>
        </p:txBody>
      </p:sp>
    </p:spTree>
    <p:extLst>
      <p:ext uri="{BB962C8B-B14F-4D97-AF65-F5344CB8AC3E}">
        <p14:creationId xmlns:p14="http://schemas.microsoft.com/office/powerpoint/2010/main" val="415673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EBC6-3A16-5A36-0B4A-08EC10D8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Современный подход </a:t>
            </a:r>
            <a:r>
              <a:rPr lang="en-US" dirty="0"/>
              <a:t>UEFI+GPT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0417-C557-C41E-738B-DAC93FFF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Особенности UEFI:</a:t>
            </a:r>
          </a:p>
          <a:p>
            <a:pPr lvl="1"/>
            <a:r>
              <a:rPr lang="ru-RU" dirty="0"/>
              <a:t>Не использует MBR</a:t>
            </a:r>
          </a:p>
          <a:p>
            <a:pPr lvl="1"/>
            <a:r>
              <a:rPr lang="ru-RU" dirty="0"/>
              <a:t>GPT в </a:t>
            </a:r>
            <a:r>
              <a:rPr lang="ru-RU" i="1" dirty="0"/>
              <a:t>двух местах</a:t>
            </a:r>
            <a:r>
              <a:rPr lang="ru-RU" dirty="0"/>
              <a:t>: в начале и в конце диска</a:t>
            </a:r>
          </a:p>
          <a:p>
            <a:pPr lvl="1"/>
            <a:r>
              <a:rPr lang="ru-RU" dirty="0"/>
              <a:t>Быстрая загрузка</a:t>
            </a:r>
          </a:p>
          <a:p>
            <a:pPr lvl="1"/>
            <a:r>
              <a:rPr lang="ru-RU" dirty="0"/>
              <a:t>Поддержка дисков до 8 </a:t>
            </a:r>
            <a:r>
              <a:rPr lang="ru-RU" dirty="0" err="1"/>
              <a:t>ZiB</a:t>
            </a:r>
            <a:endParaRPr lang="ru-RU" dirty="0"/>
          </a:p>
          <a:p>
            <a:pPr lvl="1"/>
            <a:r>
              <a:rPr lang="ru-RU" dirty="0"/>
              <a:t>Работает на разных архитектурах</a:t>
            </a:r>
          </a:p>
          <a:p>
            <a:pPr lvl="1"/>
            <a:r>
              <a:rPr lang="ru-RU" dirty="0"/>
              <a:t>Может читать файловые системы</a:t>
            </a:r>
          </a:p>
          <a:p>
            <a:pPr lvl="1"/>
            <a:r>
              <a:rPr lang="ru-RU" dirty="0"/>
              <a:t>Может исполнять PE-файлы</a:t>
            </a:r>
          </a:p>
          <a:p>
            <a:r>
              <a:rPr lang="ru-RU" dirty="0"/>
              <a:t>EFI System </a:t>
            </a:r>
            <a:r>
              <a:rPr lang="ru-RU" dirty="0" err="1"/>
              <a:t>Partition</a:t>
            </a:r>
            <a:r>
              <a:rPr lang="ru-RU" dirty="0"/>
              <a:t> (ESP):</a:t>
            </a:r>
          </a:p>
          <a:p>
            <a:pPr lvl="1"/>
            <a:r>
              <a:rPr lang="ru-RU" dirty="0"/>
              <a:t>Специальный раздел</a:t>
            </a:r>
          </a:p>
          <a:p>
            <a:pPr lvl="1"/>
            <a:r>
              <a:rPr lang="ru-RU" dirty="0"/>
              <a:t>Содержит загрузчики, конфиги</a:t>
            </a:r>
          </a:p>
          <a:p>
            <a:pPr lvl="1"/>
            <a:r>
              <a:rPr lang="ru-RU" dirty="0"/>
              <a:t>Обычно формат FAT32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02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8570-9867-ABD8-AB63-7759D683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Немедленная запись важных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33E3-2555-5712-2E83-3AA18285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Некоторые блоки нельзя долго держать в кэше</a:t>
            </a:r>
          </a:p>
          <a:p>
            <a:pPr lvl="1"/>
            <a:r>
              <a:rPr lang="ru-RU" dirty="0"/>
              <a:t>i-</a:t>
            </a:r>
            <a:r>
              <a:rPr lang="ru-RU" dirty="0" err="1"/>
              <a:t>node</a:t>
            </a:r>
            <a:r>
              <a:rPr lang="ru-RU" dirty="0"/>
              <a:t> блоки</a:t>
            </a:r>
          </a:p>
          <a:p>
            <a:pPr lvl="1"/>
            <a:r>
              <a:rPr lang="ru-RU" dirty="0"/>
              <a:t>каталоги</a:t>
            </a:r>
          </a:p>
          <a:p>
            <a:pPr lvl="1"/>
            <a:r>
              <a:rPr lang="ru-RU" dirty="0" err="1"/>
              <a:t>индиректные</a:t>
            </a:r>
            <a:r>
              <a:rPr lang="ru-RU" dirty="0"/>
              <a:t> блоки</a:t>
            </a:r>
          </a:p>
          <a:p>
            <a:r>
              <a:rPr lang="ru-RU" dirty="0"/>
              <a:t>Если они изменены — они пишутся на диск сразу</a:t>
            </a:r>
          </a:p>
          <a:p>
            <a:r>
              <a:rPr lang="ru-RU" dirty="0"/>
              <a:t>Это снижает риск разрушения файловой системы при сбое</a:t>
            </a:r>
          </a:p>
          <a:p>
            <a:r>
              <a:rPr lang="ru-RU" dirty="0"/>
              <a:t>Пользовательские данные можно держать дольше, но тоже ограничено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29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A6F7-C7F4-6201-3F0C-BEA7DA8B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Политики сброса данных на диск: UNIX </a:t>
            </a:r>
            <a:r>
              <a:rPr lang="ru-RU" dirty="0" err="1"/>
              <a:t>vs</a:t>
            </a:r>
            <a:r>
              <a:rPr lang="ru-RU" dirty="0"/>
              <a:t>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C349-9E0B-EE01-BD89-8D363FB6E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UNIX: программа </a:t>
            </a:r>
            <a:r>
              <a:rPr lang="ru-RU" dirty="0" err="1"/>
              <a:t>update</a:t>
            </a:r>
            <a:r>
              <a:rPr lang="ru-RU" dirty="0"/>
              <a:t> вызывает </a:t>
            </a:r>
            <a:r>
              <a:rPr lang="ru-RU" dirty="0" err="1"/>
              <a:t>sync</a:t>
            </a:r>
            <a:r>
              <a:rPr lang="ru-RU" dirty="0"/>
              <a:t> каждые ~30 секунд</a:t>
            </a:r>
          </a:p>
          <a:p>
            <a:r>
              <a:rPr lang="ru-RU" dirty="0"/>
              <a:t>Потерять можно максимум 30 секунд работы</a:t>
            </a:r>
          </a:p>
          <a:p>
            <a:r>
              <a:rPr lang="ru-RU" dirty="0"/>
              <a:t>Windows (ранние версии): </a:t>
            </a:r>
            <a:r>
              <a:rPr lang="ru-RU" dirty="0" err="1"/>
              <a:t>write-through</a:t>
            </a:r>
            <a:r>
              <a:rPr lang="ru-RU" dirty="0"/>
              <a:t> — запись на диск </a:t>
            </a:r>
            <a:r>
              <a:rPr lang="ru-RU" b="1" dirty="0"/>
              <a:t>сразу</a:t>
            </a:r>
            <a:endParaRPr lang="ru-RU" dirty="0"/>
          </a:p>
          <a:p>
            <a:r>
              <a:rPr lang="ru-RU" dirty="0"/>
              <a:t>Менее эффективно, но полностью безопасно</a:t>
            </a:r>
          </a:p>
          <a:p>
            <a:r>
              <a:rPr lang="ru-RU" dirty="0"/>
              <a:t>Сейчас Windows тоже использует буферизацию + журналирование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2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7913-7187-A2D2-C832-19E241BA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Буферный кэш и Page </a:t>
            </a:r>
            <a:r>
              <a:rPr lang="ru-RU" dirty="0" err="1"/>
              <a:t>Cache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BBF0-6496-EDD4-3DB9-AECF4909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Page </a:t>
            </a:r>
            <a:r>
              <a:rPr lang="ru-RU" dirty="0" err="1"/>
              <a:t>cache</a:t>
            </a:r>
            <a:r>
              <a:rPr lang="ru-RU" dirty="0"/>
              <a:t> — кэш страниц файлов, интегрирован с виртуальной памятью</a:t>
            </a:r>
          </a:p>
          <a:p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— кэш дисковых блоков</a:t>
            </a:r>
          </a:p>
          <a:p>
            <a:r>
              <a:rPr lang="ru-RU" dirty="0"/>
              <a:t>В современных системах они объединены</a:t>
            </a:r>
          </a:p>
          <a:p>
            <a:r>
              <a:rPr lang="ru-RU" dirty="0"/>
              <a:t>Маппинг файла в память (</a:t>
            </a:r>
            <a:r>
              <a:rPr lang="ru-RU" dirty="0" err="1"/>
              <a:t>mmap</a:t>
            </a:r>
            <a:r>
              <a:rPr lang="ru-RU" dirty="0"/>
              <a:t>) использует те же страницы</a:t>
            </a:r>
          </a:p>
          <a:p>
            <a:r>
              <a:rPr lang="ru-RU" dirty="0"/>
              <a:t>Это экономит память и ускоряет операции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0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E639-17BF-97B8-6EA6-1C31FBE6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Опережающее чтение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FA00D-1AED-AC82-6C0D-2278809D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Наблюдение: многие файлы читаются </a:t>
            </a:r>
            <a:r>
              <a:rPr lang="ru-RU" b="1" dirty="0"/>
              <a:t>последовательно</a:t>
            </a:r>
            <a:endParaRPr lang="ru-RU" dirty="0"/>
          </a:p>
          <a:p>
            <a:r>
              <a:rPr lang="ru-RU" dirty="0"/>
              <a:t>Поэтому при чтении блока k система запрашивает и k+1</a:t>
            </a:r>
          </a:p>
          <a:p>
            <a:r>
              <a:rPr lang="ru-RU" dirty="0"/>
              <a:t>Если доступ случайный — </a:t>
            </a:r>
            <a:r>
              <a:rPr lang="ru-RU" dirty="0" err="1"/>
              <a:t>read-ahead</a:t>
            </a:r>
            <a:r>
              <a:rPr lang="ru-RU" dirty="0"/>
              <a:t> отключается</a:t>
            </a:r>
          </a:p>
          <a:p>
            <a:r>
              <a:rPr lang="ru-RU" dirty="0"/>
              <a:t>Система отслеживает шаблон доступа:</a:t>
            </a:r>
          </a:p>
          <a:p>
            <a:pPr lvl="1"/>
            <a:r>
              <a:rPr lang="ru-RU" dirty="0"/>
              <a:t>последовательный → включить </a:t>
            </a:r>
            <a:r>
              <a:rPr lang="ru-RU" dirty="0" err="1"/>
              <a:t>read-ahead</a:t>
            </a:r>
            <a:endParaRPr lang="ru-RU" dirty="0"/>
          </a:p>
          <a:p>
            <a:pPr lvl="1"/>
            <a:r>
              <a:rPr lang="ru-RU" dirty="0"/>
              <a:t>был </a:t>
            </a:r>
            <a:r>
              <a:rPr lang="ru-RU" dirty="0" err="1"/>
              <a:t>seek</a:t>
            </a:r>
            <a:r>
              <a:rPr lang="ru-RU" dirty="0"/>
              <a:t> → считать доступ случайным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40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A71F-8D57-01F1-A8B9-128C3542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Снижение движения дисковой головки (HDD)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CE45-1FF0-2D8A-15E2-FC8E6C40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HDD </a:t>
            </a:r>
            <a:r>
              <a:rPr lang="ru-RU" dirty="0" err="1"/>
              <a:t>seek</a:t>
            </a:r>
            <a:r>
              <a:rPr lang="ru-RU" dirty="0"/>
              <a:t> — главный источник задержек</a:t>
            </a:r>
          </a:p>
          <a:p>
            <a:r>
              <a:rPr lang="ru-RU" dirty="0"/>
              <a:t>Файлы стремятся размещать так, чтобы:</a:t>
            </a:r>
          </a:p>
          <a:p>
            <a:pPr lvl="1"/>
            <a:r>
              <a:rPr lang="ru-RU" dirty="0"/>
              <a:t>блоки шли подряд</a:t>
            </a:r>
          </a:p>
          <a:p>
            <a:pPr lvl="1"/>
            <a:r>
              <a:rPr lang="ru-RU" dirty="0"/>
              <a:t>в пределах одного цилиндра</a:t>
            </a:r>
          </a:p>
          <a:p>
            <a:pPr lvl="1"/>
            <a:r>
              <a:rPr lang="ru-RU" dirty="0"/>
              <a:t>рядом с i-</a:t>
            </a:r>
            <a:r>
              <a:rPr lang="ru-RU" dirty="0" err="1"/>
              <a:t>node</a:t>
            </a:r>
            <a:endParaRPr lang="ru-RU" dirty="0"/>
          </a:p>
          <a:p>
            <a:r>
              <a:rPr lang="ru-RU" dirty="0"/>
              <a:t>Используются:</a:t>
            </a:r>
          </a:p>
          <a:p>
            <a:pPr lvl="1"/>
            <a:r>
              <a:rPr lang="ru-RU" dirty="0"/>
              <a:t>блоковая группировка</a:t>
            </a:r>
          </a:p>
          <a:p>
            <a:pPr lvl="1"/>
            <a:r>
              <a:rPr lang="ru-RU" dirty="0"/>
              <a:t>цилиндровые группы (BSD FFS)</a:t>
            </a:r>
          </a:p>
          <a:p>
            <a:pPr lvl="1"/>
            <a:r>
              <a:rPr lang="ru-RU" dirty="0"/>
              <a:t>учёт позиции головки и вращения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89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801F-2084-4865-E461-79A7C348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D507-4A27-1236-C670-13F4E7BA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CB516-7EE2-0857-1DB9-41AB3701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7"/>
            <a:ext cx="12192000" cy="50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4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55A4-06F6-0251-8052-DAA3BBEB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4BBA-A556-FE62-748C-744C1D77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B7393-50A6-9193-65D3-2EC4C4D8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190"/>
            <a:ext cx="12272758" cy="44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8601-89C7-1287-C6FE-E2BF60F1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39A-F3A6-E0A4-23D9-1F909245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98337-5184-3068-A2FE-9DD6E0B1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047"/>
            <a:ext cx="1221286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8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5847-2CAA-CDC2-D83B-DAFEF61A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75B0-6E31-8FFD-16BA-D6CAAD3B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675F9-78AF-F7F9-574D-AEF51F7E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387"/>
            <a:ext cx="12192000" cy="46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67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76E9-82F3-B896-DE3F-B2E9C1A0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B5DA-7C26-01F9-0D63-DD98CDF2F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34569-472A-1C15-0022-B332740B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766"/>
            <a:ext cx="12187856" cy="37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2D3-832C-4C37-731C-C5BC6DCA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таблицы разделов </a:t>
            </a:r>
            <a:r>
              <a:rPr lang="en-US" dirty="0"/>
              <a:t>UEFI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B6AE0-D91A-2B2C-9262-B5D3E0820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08587"/>
            <a:ext cx="10515600" cy="19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1EBF-B457-5E53-81A0-7D838E11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6653-4B75-453D-069E-2F4BBAC5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2A9C2-B283-398D-2CAA-4D7A652A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-9351"/>
            <a:ext cx="9635705" cy="68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2EA6-5A38-6244-7517-772FE822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3150-BF9A-CD21-846C-D06687E2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91C7B-85F2-8F89-3DD3-05859FD1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790"/>
            <a:ext cx="9805718" cy="684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6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4571</Words>
  <Application>Microsoft Macintosh PowerPoint</Application>
  <PresentationFormat>Widescreen</PresentationFormat>
  <Paragraphs>483</Paragraphs>
  <Slides>69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Aptos</vt:lpstr>
      <vt:lpstr>Aptos Display</vt:lpstr>
      <vt:lpstr>Arial</vt:lpstr>
      <vt:lpstr>Consolas</vt:lpstr>
      <vt:lpstr>Office Theme</vt:lpstr>
      <vt:lpstr>Операционные системы</vt:lpstr>
      <vt:lpstr>Файловые системы с точки зрения реализации</vt:lpstr>
      <vt:lpstr>Как устроена файловая система на диске</vt:lpstr>
      <vt:lpstr>Структура раздела файловой системы</vt:lpstr>
      <vt:lpstr>Старый стиль BIOS + MBR</vt:lpstr>
      <vt:lpstr>Современный подход UEFI+GPT</vt:lpstr>
      <vt:lpstr>Схема таблицы разделов UEFI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vs Linux</vt:lpstr>
      <vt:lpstr>Модель «Каждая ФС – отдельный диск»</vt:lpstr>
      <vt:lpstr>Unix/Linux – единое дерево каталогов</vt:lpstr>
      <vt:lpstr>Как Windows выбирает файловую систему</vt:lpstr>
      <vt:lpstr>Как Unix/Linux выбирает файловую систему</vt:lpstr>
      <vt:lpstr>Ключевые различия Windows и UNIX/Linux</vt:lpstr>
      <vt:lpstr>Где преимущество VFS заметно сильнее всего?</vt:lpstr>
      <vt:lpstr>Управление и оптимизация файловых систем</vt:lpstr>
      <vt:lpstr>Основные задачи управления ФС</vt:lpstr>
      <vt:lpstr>PowerPoint Presentation</vt:lpstr>
      <vt:lpstr>PowerPoint Presentation</vt:lpstr>
      <vt:lpstr>PowerPoint Presentation</vt:lpstr>
      <vt:lpstr>Размер блока – фундаментальный компромисс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Управление свободными блоками</vt:lpstr>
      <vt:lpstr>Сравнение Free-List и Bitmap</vt:lpstr>
      <vt:lpstr>Оптимизация free-list</vt:lpstr>
      <vt:lpstr>Bitmap в памяти</vt:lpstr>
      <vt:lpstr>PowerPoint Presentation</vt:lpstr>
      <vt:lpstr>Дисковые квоты</vt:lpstr>
      <vt:lpstr>Принцип работы квот</vt:lpstr>
      <vt:lpstr>Резервное копирование</vt:lpstr>
      <vt:lpstr>Зачем нужны резервные копии</vt:lpstr>
      <vt:lpstr>Что учитывать при организации бэкапов</vt:lpstr>
      <vt:lpstr>Физический dump</vt:lpstr>
      <vt:lpstr>Логический dump</vt:lpstr>
      <vt:lpstr>Алгоритм логического дампа</vt:lpstr>
      <vt:lpstr>Проблемы и особенности восстановления</vt:lpstr>
      <vt:lpstr>Обеспечение согласованности</vt:lpstr>
      <vt:lpstr>Устойчивость к сбоям</vt:lpstr>
      <vt:lpstr>Инструменты проверки</vt:lpstr>
      <vt:lpstr>Проверка блоков</vt:lpstr>
      <vt:lpstr>Консистентные и неконсистентные состояния ФС</vt:lpstr>
      <vt:lpstr>Исправление ошибок блоков</vt:lpstr>
      <vt:lpstr>Проверка каталогов и ссылок</vt:lpstr>
      <vt:lpstr>Прочие проверки</vt:lpstr>
      <vt:lpstr>Защита от ошибок пользователя</vt:lpstr>
      <vt:lpstr>Производительность файловых систем</vt:lpstr>
      <vt:lpstr>Огромная разница в скорости: память vs диск</vt:lpstr>
      <vt:lpstr>Кеширование блоков</vt:lpstr>
      <vt:lpstr>Немедленная запись важных блоков</vt:lpstr>
      <vt:lpstr>Политики сброса данных на диск: UNIX vs Windows</vt:lpstr>
      <vt:lpstr>Буферный кэш и Page Cache</vt:lpstr>
      <vt:lpstr>Опережающее чтение</vt:lpstr>
      <vt:lpstr>Снижение движения дисковой головки (HDD)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artem danilov</cp:lastModifiedBy>
  <cp:revision>17</cp:revision>
  <dcterms:created xsi:type="dcterms:W3CDTF">2025-11-11T19:32:04Z</dcterms:created>
  <dcterms:modified xsi:type="dcterms:W3CDTF">2026-01-12T10:29:46Z</dcterms:modified>
</cp:coreProperties>
</file>